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63" r:id="rId6"/>
    <p:sldId id="264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91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411831-3235-4CDE-80D8-19CCAAFE8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A1C9FBC-4C96-4345-A842-A5211F625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A2643A-2705-4275-B32E-2D46B7F8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248A20-9A40-4012-B81D-2390B947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244CD3-DED5-473C-BACA-87B47225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6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BCA616-8CF1-40CD-BA44-AE45D4DD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54EE36-59A5-4C54-9163-E2BC8C57E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531FD0-3884-4D1E-A55F-FE874706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5B79F-7B73-41CC-9B20-1F1781B0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BFD03C-9C33-497B-BB26-0B832095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3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DCC079-049C-44E9-B94F-C505A95EC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E12A0E-B832-4579-AE67-B9E7F5F10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AB7291-78E4-42E5-B552-87E2FBE3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6BE98E-F002-4636-A092-6C04319F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80F22F-521F-492E-AA25-191FB4C9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7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DDD030-83C2-4E94-B144-DD58C564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9B6879-AA96-4466-91A3-4D3C4F26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C461FB-4B83-40F5-91BF-E741642B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DE75DC-FD7E-48FD-B63E-F851B24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E20ECD-6A6F-4AB6-B0A4-9F4D5369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16383-7CD0-4FD4-BD23-F6135D0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9D1ECA-F54A-46F1-A23A-245419830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6AB5AE-9ABF-49D8-80FA-6C5815D0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79C317-6E4A-4266-BEE6-68DA56C2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FA0186-DC41-4CCF-AB0F-3C4259E1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DE922B-A9AA-43D3-B582-C567BA60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D0F48F-A4A3-48E7-838B-C429C4153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CDA674-4DC2-4F1F-BBF0-DDEA62EC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16143E-3A82-466A-9C5D-E29B2F0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06CDE3-4B0A-4E38-AB65-EA773A20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B7F6F8-8B3B-4BDA-B45D-1AB11BB8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3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2EE13-76A4-43C0-888E-87A1FE9B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CE0FFC-2202-4DE9-81C1-C8B1ECE24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80E2BE-B108-4816-8FFB-A6A0AE010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91574F6-D48E-46CD-B8F8-0C0080DA0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0647DF-3C94-48B7-BB33-E44B035B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5905BA-5DF5-48D8-A4B0-3DB8A5DC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FEA2F8-362F-4B8B-9828-BC2B81DE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D12D70-3397-4E2F-BE8F-9E8DC6C6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09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B04CC-A579-4819-8793-F798770F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F6AF7F0-F16A-4645-86E8-0EECAE1F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DC5771-DAEF-44A6-A905-DCF57A85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2363B0-C745-4FB8-A09D-67AA1EA3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9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DD699D-216B-4679-B218-3B74B165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0AE0D51-7464-4235-9F26-B05950A6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D258DD-5A7C-4F7B-89CD-D026CA6A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3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139B7-5AA4-45A0-B045-B1C7122B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A199CA-518E-4C63-8E0D-3E0606407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EB25F84-C60B-479A-92C8-A9E525AE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6A8B41-1EC5-4701-9470-72F8D356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4FA5D4-755F-486C-8B20-BEA577FF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82B2F3-D419-4764-85DB-76665323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58716-FABB-4615-A288-E06786CE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E60CA7B-2AC4-453F-AC83-A6710CEB3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C5878D-CDF9-486F-B8B0-7EBDD1FB7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0CA816F-1F84-411F-9765-CFE7059C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81820A-862D-4F5F-99A0-BEE620C9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26D5F3-6DD8-46DF-8923-766A7E8E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1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C1ED4-05FD-4978-86F6-AD10DB28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D7D77A-768D-4E41-B04E-78038B66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3E22E7-BE9E-43D7-A7EB-289AF8D53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00F3-F6BF-4516-8568-58004E41608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7EA2F0-88E8-4F46-B7EC-327BBAACF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4291CE-5E5B-4075-AF85-08193F87B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B51A-0C3B-4F8C-84CF-81D7A3B430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s://ru.wikipedia.org/wiki/%D0%A0%D0%BE%D1%81%D1%82%D0%BE%D0%B2-%D0%BD%D0%B0-%D0%94%D0%BE%D0%BD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82C3CD-FCA8-447A-B1E0-EE2FE156D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372" y="5587696"/>
            <a:ext cx="9144000" cy="1270304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Панов Дмитрий Геннадьевич</a:t>
            </a:r>
          </a:p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(1909-1965)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24EFF04-399A-44B8-B9D5-A2E10FBB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27" y="189471"/>
            <a:ext cx="5544065" cy="51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8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9A5401-F8FE-48BD-874B-C095064A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0" y="45870"/>
            <a:ext cx="8702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Память об ученом в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Южном научном центре РАН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63A0CC-B30B-4F66-9DF2-A0235304F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3989" y="1908894"/>
            <a:ext cx="3745684" cy="28092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FBF723-2F3F-49B0-A0EE-9BA33BB1C6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3" t="51414" r="36636" b="36680"/>
          <a:stretch/>
        </p:blipFill>
        <p:spPr>
          <a:xfrm rot="5400000">
            <a:off x="9793554" y="324369"/>
            <a:ext cx="1988317" cy="1527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8481A6-488B-4917-8ED4-E3E5CE3B499B}"/>
              </a:ext>
            </a:extLst>
          </p:cNvPr>
          <p:cNvSpPr txBox="1"/>
          <p:nvPr/>
        </p:nvSpPr>
        <p:spPr>
          <a:xfrm>
            <a:off x="9857495" y="2147916"/>
            <a:ext cx="1860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Найдена могила</a:t>
            </a:r>
          </a:p>
          <a:p>
            <a:pPr algn="ctr"/>
            <a:r>
              <a:rPr lang="ru-RU" dirty="0"/>
              <a:t>Ученого,</a:t>
            </a:r>
          </a:p>
          <a:p>
            <a:pPr algn="ctr"/>
            <a:r>
              <a:rPr lang="ru-RU" dirty="0"/>
              <a:t>осуществляется </a:t>
            </a:r>
          </a:p>
          <a:p>
            <a:pPr algn="ctr"/>
            <a:r>
              <a:rPr lang="ru-RU" dirty="0"/>
              <a:t>уход (Братское кладбище)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1D0BC7-DE93-4577-ABE5-F32E0406DC8E}"/>
              </a:ext>
            </a:extLst>
          </p:cNvPr>
          <p:cNvSpPr txBox="1"/>
          <p:nvPr/>
        </p:nvSpPr>
        <p:spPr>
          <a:xfrm>
            <a:off x="364221" y="5351624"/>
            <a:ext cx="2709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Памятное место о</a:t>
            </a:r>
          </a:p>
          <a:p>
            <a:pPr algn="ctr"/>
            <a:r>
              <a:rPr lang="ru-RU" dirty="0"/>
              <a:t>Д.Г. Панове в кабинете академика Г.Г. </a:t>
            </a:r>
            <a:r>
              <a:rPr lang="ru-RU" dirty="0" err="1"/>
              <a:t>Матишова</a:t>
            </a:r>
            <a:endParaRPr lang="ru-RU" dirty="0"/>
          </a:p>
          <a:p>
            <a:pPr algn="ctr"/>
            <a:r>
              <a:rPr lang="ru-RU" dirty="0"/>
              <a:t>(в здании ЮНЦ РАН)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11B27D1-AAB3-49C1-B5E8-93F56AC2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72" y="1440683"/>
            <a:ext cx="4116119" cy="28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CF87C9-FD1C-455C-9F6F-F2BDD6639698}"/>
              </a:ext>
            </a:extLst>
          </p:cNvPr>
          <p:cNvSpPr txBox="1"/>
          <p:nvPr/>
        </p:nvSpPr>
        <p:spPr>
          <a:xfrm>
            <a:off x="3173485" y="4535815"/>
            <a:ext cx="448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честь Ученого в 2002 г. названо научное судно НИС «Профессор Панов»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91141B-4ACF-4108-BA84-7A9EDB93EF35}"/>
              </a:ext>
            </a:extLst>
          </p:cNvPr>
          <p:cNvSpPr txBox="1"/>
          <p:nvPr/>
        </p:nvSpPr>
        <p:spPr>
          <a:xfrm>
            <a:off x="7152775" y="3826195"/>
            <a:ext cx="506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Проведены международные конференции и выпущены сборники научных трудов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0A6309-0CB4-4246-9AB1-19A8185684D7}"/>
              </a:ext>
            </a:extLst>
          </p:cNvPr>
          <p:cNvSpPr txBox="1"/>
          <p:nvPr/>
        </p:nvSpPr>
        <p:spPr>
          <a:xfrm>
            <a:off x="2729674" y="5490124"/>
            <a:ext cx="6525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Премия для молодых ученых имени профессора Д.Г. Панова</a:t>
            </a:r>
          </a:p>
          <a:p>
            <a:pPr algn="ctr"/>
            <a:r>
              <a:rPr lang="ru-RU" dirty="0"/>
              <a:t>за выдающиеся достижения в области океанографии, геоморфологии, биологии моря и географии </a:t>
            </a:r>
          </a:p>
        </p:txBody>
      </p:sp>
      <p:pic>
        <p:nvPicPr>
          <p:cNvPr id="4100" name="Picture 4" descr="Награждение победителей">
            <a:extLst>
              <a:ext uri="{FF2B5EF4-FFF2-40B4-BE49-F238E27FC236}">
                <a16:creationId xmlns:a16="http://schemas.microsoft.com/office/drawing/2014/main" xmlns="" id="{D301D24E-2A1F-4156-B302-0A191280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28" y="4555333"/>
            <a:ext cx="2999405" cy="22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D71635A7-7E6A-4FC7-96B3-8700D441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72" y="1253743"/>
            <a:ext cx="1860434" cy="25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1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09F0022-3F6B-439E-937D-B31065C9D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5069" y="126258"/>
            <a:ext cx="10226729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atin typeface="+mj-lt"/>
              </a:rPr>
              <a:t>Панов Дмитрий Геннадьевич </a:t>
            </a:r>
            <a:r>
              <a:rPr lang="ru-RU" sz="3200" dirty="0">
                <a:latin typeface="+mj-lt"/>
              </a:rPr>
              <a:t>р</a:t>
            </a:r>
            <a:r>
              <a:rPr lang="ru-RU" altLang="ru-RU" sz="3200" dirty="0">
                <a:latin typeface="+mj-lt"/>
              </a:rPr>
              <a:t>одился 3 (16) июня 1909 г. в г. Владимире (Владимирская губерния) в небогатой дворянской семье.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3F418C-0D0A-48D2-BD30-A5582C7AA0EF}"/>
              </a:ext>
            </a:extLst>
          </p:cNvPr>
          <p:cNvSpPr txBox="1"/>
          <p:nvPr/>
        </p:nvSpPr>
        <p:spPr>
          <a:xfrm>
            <a:off x="77947" y="4357094"/>
            <a:ext cx="1154954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  <a:ea typeface="+mj-ea"/>
                <a:cs typeface="+mj-cs"/>
              </a:rPr>
              <a:t>В период с 1927 г. по 1930 гг. учёба на географическом факультете Ленинградского государственного университета (ЛГУ). Из-за чистки студентов в конце 1920-х гг. по классовому признаку (дети дворян</a:t>
            </a:r>
            <a:r>
              <a:rPr lang="ru-RU" sz="3200">
                <a:latin typeface="+mj-lt"/>
                <a:ea typeface="+mj-ea"/>
                <a:cs typeface="+mj-cs"/>
              </a:rPr>
              <a:t>, </a:t>
            </a:r>
            <a:r>
              <a:rPr lang="ru-RU" sz="3200" smtClean="0">
                <a:latin typeface="+mj-lt"/>
                <a:ea typeface="+mj-ea"/>
                <a:cs typeface="+mj-cs"/>
              </a:rPr>
              <a:t>священнослужителей</a:t>
            </a:r>
            <a:r>
              <a:rPr lang="ru-RU" sz="3200" dirty="0">
                <a:latin typeface="+mj-lt"/>
                <a:ea typeface="+mj-ea"/>
                <a:cs typeface="+mj-cs"/>
              </a:rPr>
              <a:t>, купцов) полностью завершить обучение не удалось.</a:t>
            </a:r>
          </a:p>
          <a:p>
            <a:pPr algn="ctr"/>
            <a:endParaRPr lang="ru-RU" sz="3200" dirty="0">
              <a:latin typeface="+mj-lt"/>
              <a:ea typeface="+mj-ea"/>
              <a:cs typeface="+mj-cs"/>
            </a:endParaRP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F19998A6-8A57-4E09-A0B9-774767F0D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 bwMode="auto">
          <a:xfrm>
            <a:off x="5708433" y="1676961"/>
            <a:ext cx="4555718" cy="26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B2BD8F99-DDF6-4E6F-A42E-166F2805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9" y="1695918"/>
            <a:ext cx="4158089" cy="26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2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994917-A26D-48AA-892F-9085C400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05" y="206550"/>
            <a:ext cx="11451671" cy="15383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+mj-lt"/>
                <a:ea typeface="+mj-ea"/>
                <a:cs typeface="+mj-cs"/>
              </a:rPr>
              <a:t>Д.Г. Панов ещё студентом в конце 1920 гг. участвовал в нескольких геологических экспедициях различных ведомств в Арктике. </a:t>
            </a:r>
          </a:p>
          <a:p>
            <a:pPr marL="0" indent="0" algn="ctr">
              <a:buNone/>
            </a:pPr>
            <a:endParaRPr lang="ru-RU" sz="3200" b="1" dirty="0"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200" b="1" dirty="0">
                <a:latin typeface="+mj-lt"/>
                <a:ea typeface="+mj-ea"/>
                <a:cs typeface="+mj-cs"/>
              </a:rPr>
              <a:t>Это было время пионерских исследования Арктики молодого советского государства. Сравнимо с полетами в Космос в 1960-х гг.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61472C-F161-455D-8409-6A910BD210F5}"/>
              </a:ext>
            </a:extLst>
          </p:cNvPr>
          <p:cNvSpPr txBox="1"/>
          <p:nvPr/>
        </p:nvSpPr>
        <p:spPr>
          <a:xfrm>
            <a:off x="72704" y="1933311"/>
            <a:ext cx="120465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1925-1927 гг. экспедиции Р.Л. Самойловича, Н.И. </a:t>
            </a:r>
            <a:r>
              <a:rPr lang="ru-RU" b="0" i="0" dirty="0" err="1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Книповича</a:t>
            </a:r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, Ю.М. Шокальского, И.П. Матусевича,</a:t>
            </a:r>
            <a:endParaRPr lang="en-US" b="0" i="0" dirty="0">
              <a:solidFill>
                <a:srgbClr val="5E6D81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А.Е</a:t>
            </a:r>
            <a:r>
              <a:rPr lang="en-US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 Ферсмана и многих других исследователей на Новую Землю, </a:t>
            </a:r>
            <a:r>
              <a:rPr lang="ru-RU" b="0" i="0" dirty="0" err="1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Щпицберген</a:t>
            </a:r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, Баренцево и Карское моря.</a:t>
            </a:r>
          </a:p>
          <a:p>
            <a:endParaRPr lang="ru-RU" dirty="0">
              <a:solidFill>
                <a:srgbClr val="5E6D81"/>
              </a:solidFill>
              <a:latin typeface="Tahoma" panose="020B0604030504040204" pitchFamily="34" charset="0"/>
            </a:endParaRPr>
          </a:p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В 1932 г. было создано Главное управление Северного морского пути при Совете Народных Комиссаров. Начальником управления стал известный ученый О. Ю. Шмидт.</a:t>
            </a:r>
          </a:p>
          <a:p>
            <a:endParaRPr lang="ru-RU" b="0" i="0" dirty="0">
              <a:solidFill>
                <a:srgbClr val="5E6D81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1934 г. Экспедиция т/х «Челюскин» по Северному морскому пути. Катастрофа судна и спасение экспедиции.</a:t>
            </a:r>
          </a:p>
          <a:p>
            <a:endParaRPr lang="ru-RU" dirty="0">
              <a:solidFill>
                <a:srgbClr val="5E6D81"/>
              </a:solidFill>
              <a:latin typeface="Tahoma" panose="020B0604030504040204" pitchFamily="34" charset="0"/>
            </a:endParaRPr>
          </a:p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1937-1938 гг. Героическая экспедиция И. Д. Папанина, Э. Т. </a:t>
            </a:r>
            <a:r>
              <a:rPr lang="ru-RU" b="0" i="0" dirty="0" err="1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Кренкеля</a:t>
            </a:r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, Е. К. Федорова, П. П. Ширшова на Северном полюсе. </a:t>
            </a:r>
          </a:p>
          <a:p>
            <a:endParaRPr lang="ru-RU" dirty="0">
              <a:solidFill>
                <a:srgbClr val="5E6D81"/>
              </a:solidFill>
              <a:latin typeface="Tahoma" panose="020B0604030504040204" pitchFamily="34" charset="0"/>
            </a:endParaRPr>
          </a:p>
          <a:p>
            <a:r>
              <a:rPr lang="ru-RU" b="0" i="0" dirty="0">
                <a:solidFill>
                  <a:srgbClr val="5E6D81"/>
                </a:solidFill>
                <a:effectLst/>
                <a:latin typeface="Tahoma" panose="020B0604030504040204" pitchFamily="34" charset="0"/>
              </a:rPr>
              <a:t>1937 г. Трансарктический перелет В.П. Чкалова.</a:t>
            </a:r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6A84F915-F8D4-483D-9A1D-24FF0E895816}"/>
              </a:ext>
            </a:extLst>
          </p:cNvPr>
          <p:cNvSpPr txBox="1">
            <a:spLocks/>
          </p:cNvSpPr>
          <p:nvPr/>
        </p:nvSpPr>
        <p:spPr>
          <a:xfrm>
            <a:off x="376805" y="5505500"/>
            <a:ext cx="5302542" cy="77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latin typeface="+mj-lt"/>
                <a:ea typeface="+mj-ea"/>
                <a:cs typeface="+mj-cs"/>
              </a:rPr>
              <a:t>В тоже время многие исследователи были репрессированы в 1930-х гг.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latin typeface="+mj-lt"/>
                <a:ea typeface="+mj-ea"/>
                <a:cs typeface="+mj-cs"/>
              </a:rPr>
              <a:t>Трагична судьба уроженца Дона и г. Азова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latin typeface="+mj-lt"/>
                <a:ea typeface="+mj-ea"/>
                <a:cs typeface="+mj-cs"/>
              </a:rPr>
              <a:t>Рудольфа Лазаревича Самойловича (1881-1939 гг.)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BC84A91-2D79-4F8A-A891-AC5C9423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6" y="4552870"/>
            <a:ext cx="1686369" cy="22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6837C8A-6E0A-421D-8D47-7548AE91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95" y="4509264"/>
            <a:ext cx="1548356" cy="22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D246F6-7B7C-4DED-AAAC-2BBB9C18A9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9908" r="14610" b="8482"/>
          <a:stretch/>
        </p:blipFill>
        <p:spPr>
          <a:xfrm>
            <a:off x="8979862" y="4588524"/>
            <a:ext cx="3139433" cy="16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456B25-2F5F-41E7-A029-7A7CD162FDFA}"/>
              </a:ext>
            </a:extLst>
          </p:cNvPr>
          <p:cNvSpPr txBox="1"/>
          <p:nvPr/>
        </p:nvSpPr>
        <p:spPr>
          <a:xfrm>
            <a:off x="72354" y="657273"/>
            <a:ext cx="1158519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1933 г. сотрудник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Института физической географии АН СССР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1936 г. работал 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Государственном гидрологическом институте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 1937 г. преподавал на кафедре физической географии 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Ленинградском</a:t>
            </a:r>
          </a:p>
          <a:p>
            <a:pPr algn="l"/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 государственном педагогическом институте им. А. И. Герцена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Доцент (1937), профессор (1940).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1938 г. проходил по делу, как «участник контрреволюционной кадетской молодёжной организации», было прекращено за недоказанностью обвинения. Работу в ЛГПИ пришлось прервать.</a:t>
            </a:r>
          </a:p>
          <a:p>
            <a:pPr algn="l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1938 г. Получил Вторую премию на Всесоюзном конкурсе молодых учёных.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Благодаря таланту и выдающимся открытиям в геологии Арктики, несмотря на репрессии, исследователь, имеющий незаконченное высшее образование, в 1940 году 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(Д.Г. Панову - 31 год!!!)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блестяще защитил докторскую диссертацию «Новая Земля - сравнительный физико-географический и палеогеографический очерк» на географическом факультете Ленинградского государственного университета.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1946-1951 гг. профессор кафедры полярных стран Географического факультета ЛГУ.</a:t>
            </a:r>
          </a:p>
          <a:p>
            <a:pPr algn="l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связи с «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ленинградским делом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 (1949-1951 гг.) был выслан в г.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Ростов-на-Дону,</a:t>
            </a:r>
          </a:p>
          <a:p>
            <a:pPr algn="l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став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преподавателем Ростовского государственного университета.</a:t>
            </a:r>
          </a:p>
          <a:p>
            <a:pPr algn="l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294C78-5FD2-456B-9869-5D22A9984169}"/>
              </a:ext>
            </a:extLst>
          </p:cNvPr>
          <p:cNvSpPr txBox="1"/>
          <p:nvPr/>
        </p:nvSpPr>
        <p:spPr>
          <a:xfrm>
            <a:off x="939566" y="155321"/>
            <a:ext cx="5897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Ленинградский период в жизни Ученого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9A2DD510-6A03-4612-AD60-8768D614F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48" y="14418"/>
            <a:ext cx="4552256" cy="181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sammler.ru/uploads/monthly_10_2019/post-131-0-52730600-1571039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734" y="4807661"/>
            <a:ext cx="1202038" cy="1726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856728" y="6488668"/>
            <a:ext cx="33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Жданов Андрей Александрович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01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C2B21A-0B34-406B-BCC2-990D140D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0"/>
            <a:ext cx="10515600" cy="872455"/>
          </a:xfrm>
        </p:spPr>
        <p:txBody>
          <a:bodyPr/>
          <a:lstStyle/>
          <a:p>
            <a:pPr algn="ctr"/>
            <a:r>
              <a:rPr lang="ru-RU" b="1" dirty="0"/>
              <a:t>Ростовский период Ученого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84D41-D9D6-4178-812B-88752A7463E2}"/>
              </a:ext>
            </a:extLst>
          </p:cNvPr>
          <p:cNvSpPr txBox="1"/>
          <p:nvPr/>
        </p:nvSpPr>
        <p:spPr>
          <a:xfrm>
            <a:off x="202583" y="4218220"/>
            <a:ext cx="7862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 1951 г. заведующий кафедрой физической географии Ростовского </a:t>
            </a: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государственного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университета</a:t>
            </a: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(Д.Г. Панову 42 года!). Затем был создателем и первым заведующим </a:t>
            </a: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кафедрой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геоморфологии Ростовского государственного университета. </a:t>
            </a:r>
          </a:p>
          <a:p>
            <a:pPr algn="l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Скоропостижно скончался ( в возрасте 56 лет) 24 июля 1965 года </a:t>
            </a: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г. </a:t>
            </a:r>
            <a:r>
              <a:rPr lang="ru-RU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Ростов-на-Дону"/>
              </a:rPr>
              <a:t>Ростов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Ростов-на-Дону"/>
              </a:rPr>
              <a:t>-на-Дону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Похоронен на Братском кладбище </a:t>
            </a:r>
            <a:endParaRPr lang="ru-RU" b="0" i="0" dirty="0" smtClean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«профессорской» алее.</a:t>
            </a:r>
            <a:endParaRPr lang="ru-RU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D028C4FB-288C-4777-B856-252B8A7CE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502" y="3328354"/>
            <a:ext cx="1015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202122"/>
                </a:solidFill>
              </a:rPr>
              <a:t>На основании Приказа Министерства высшего образования № 645 от 31 октября 1951 г . </a:t>
            </a:r>
          </a:p>
          <a:p>
            <a:pPr marL="0" marR="0" lvl="0" indent="304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202122"/>
                </a:solidFill>
              </a:rPr>
              <a:t>направлен в г. </a:t>
            </a:r>
            <a:r>
              <a:rPr lang="ru-RU" altLang="ru-RU" dirty="0" err="1">
                <a:solidFill>
                  <a:srgbClr val="202122"/>
                </a:solidFill>
              </a:rPr>
              <a:t>Ростов</a:t>
            </a:r>
            <a:r>
              <a:rPr lang="ru-RU" altLang="ru-RU" dirty="0">
                <a:solidFill>
                  <a:srgbClr val="202122"/>
                </a:solidFill>
              </a:rPr>
              <a:t>-на-Дону в заштатный на тот момент Ростовский университет.  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CC5F0647-8AA3-403E-8F2A-DF6C17EDB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"/>
          <a:stretch/>
        </p:blipFill>
        <p:spPr bwMode="auto">
          <a:xfrm>
            <a:off x="414009" y="872455"/>
            <a:ext cx="3671430" cy="234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30BD0C45-E7E4-4C83-85D5-9034FBE86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52" y="877448"/>
            <a:ext cx="3358394" cy="234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xmlns="" id="{A79BBAFA-E263-4DC5-BF9B-C4A49A37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9" y="880844"/>
            <a:ext cx="3489794" cy="22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Алекин, Олег Александрович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5275" y="4497861"/>
            <a:ext cx="1343626" cy="17061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92066" y="3830594"/>
            <a:ext cx="301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Ректора РГУ в 1950-1960-х гг.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02347" y="6211669"/>
            <a:ext cx="135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Алекин</a:t>
            </a:r>
            <a:r>
              <a:rPr lang="ru-RU" dirty="0" smtClean="0"/>
              <a:t> О.А.</a:t>
            </a:r>
          </a:p>
          <a:p>
            <a:pPr algn="ctr"/>
            <a:r>
              <a:rPr lang="ru-RU" dirty="0" smtClean="0"/>
              <a:t>1908-1995</a:t>
            </a:r>
            <a:endParaRPr lang="ru-RU" dirty="0"/>
          </a:p>
        </p:txBody>
      </p:sp>
      <p:pic>
        <p:nvPicPr>
          <p:cNvPr id="6148" name="Picture 4" descr="https://upload.wikimedia.org/wikipedia/ru/c/cd/Zhdanov_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74605" y="4489620"/>
            <a:ext cx="1178468" cy="169699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26599" y="6211669"/>
            <a:ext cx="14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Жданов Ю.А.</a:t>
            </a:r>
          </a:p>
          <a:p>
            <a:pPr algn="ctr"/>
            <a:r>
              <a:rPr lang="ru-RU" dirty="0" smtClean="0"/>
              <a:t>1919-2006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861591" y="409042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1957-1988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547656" y="41274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1953-1957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10153" y="412337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1938-1953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09471" y="6211669"/>
            <a:ext cx="162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Белозеров С.Е.</a:t>
            </a:r>
          </a:p>
          <a:p>
            <a:pPr algn="ctr"/>
            <a:r>
              <a:rPr lang="ru-RU" dirty="0" smtClean="0"/>
              <a:t>1904-1987</a:t>
            </a:r>
            <a:endParaRPr lang="ru-RU" dirty="0"/>
          </a:p>
        </p:txBody>
      </p:sp>
      <p:sp>
        <p:nvSpPr>
          <p:cNvPr id="6150" name="AutoShape 6" descr="https://sfedu.ru/www/sfedu$files.bfile_download?p_file=83850.jpg&amp;p_dir=FOTO_GALLERY_DIR&amp;p_mime_type=image/jpeg&amp;p_name=4_Beloze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sfedu.ru/www/sfedu$files.bfile_download?p_file=83850.jpg&amp;p_dir=FOTO_GALLERY_DIR&amp;p_mime_type=image/jpeg&amp;p_name=4_Beloze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sfedu.ru/www/sfedu$files.bfile_download?p_file=83850.jpg&amp;p_dir=FOTO_GALLERY_DIR&amp;p_mime_type=image/jpeg&amp;p_name=4_Belozer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Stepanyn\Downloads\4_Belozer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4082" y="4512277"/>
            <a:ext cx="1247625" cy="1705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82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B41C90-D074-46CF-B2A9-F73877DF8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45" y="304473"/>
            <a:ext cx="11844471" cy="6480888"/>
          </a:xfrm>
        </p:spPr>
        <p:txBody>
          <a:bodyPr>
            <a:normAutofit fontScale="25000" lnSpcReduction="20000"/>
          </a:bodyPr>
          <a:lstStyle/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Талантливый ученый с широким крутом научных интересов Д.Г. Панов своими исследованиями внес много нового и оригинального в понимание важнейших вопросов океанографической науки. Ему принадлежат работы, определившие задачи и проблемы геоморфологии моря (1938, 1943), ряд статей, посвященных вопросам происхождения и развития Центрального полярного бассейна (1943, 1946, 1957), происхождения и истории развития океанов (1949); его интересовали вопросы тектоники краевых частей Тихоокеанской платформы (1957), структуры и неотектонического развития дна океанов (1958), типы глубинных разломов на дне океанов (1955), типы строения океанической части земной коры (1961).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Д.Г. Пановым разработана генетическая классификация рельефа дна Мирового океана (1956), выделены генетические типы островов (1958); ему принадлежат интересные работы о подводных долинах и подводных каньонах (1948, 1959) и ландшафтах Мирового океана (1950). Д.Г. Панов опубликовал ряд работ по геоморфологии берегов полярных морей СССР (1937, 1938, 1940), берегов водохранилищ (1956). В последние годы его занимала проблема связи типов берегов Земли с неотектоническими структурами, с большим интересом и увлечением работал над изучением Азовского моря (1966), геологической истории (1966), вопросами палеогеографии моря (1964), осадконакопления (1960, 1961).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ростовский период до дня своей кончины в возрасте 56 лет Д.Г. Панов все свои творческие силы и талант пионера-географа посвятил фундаментальным проблемам геологии дна Мирового океана, общим вопросам геоморфологии и геотектоники континентов и морского дна. Прекрасное знание английского и французского языков позволяло ему быть в курсе новых взглядов и идей в мировой литературе по океанологии.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Венцом творчества профессора Д.Г. Панова стали три книги по геоморфологии мирового океана, изданные в центральных академических изданиях общим тиражом более 20 тысяч экземпляров.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 название книг, написанных в конце 1950-х - начале 1960-х годов на заре отечественной морской геологии и геоморфологии: «Происхождение материков и океанов», «Морфология дна Мирового океана», «Общая геоморфология» - со всей определенностью подтверждают, что автор взял на себя смелость сформулировать задачи и на основе имевшихся на тот момент знаний решить целый ряд основополагающих теоретических и прикладных проблем современной океанологии. Многие предложения и вероятные механизмы эндогенных и экзогенных процессов на земной поверхности остаются актуальными и сегодня.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 касается, в частности, трактовки гипотезы расширения дна океанов, планетарной и структурной геоморфологии океанических платформ, классификации рельефа дна Мирового океана и его связи с геологическим строением, некоторых выводов о </a:t>
            </a:r>
            <a:r>
              <a:rPr lang="ru-RU" sz="6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морфотектонике</a:t>
            </a:r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истории развития океанов. Особую значимость для современной морской науки представляют взгляды Д.Г. Панова на морское оледенение в четвертичный период и гляциальные процессы на морском дне, морфодинамические и </a:t>
            </a:r>
            <a:r>
              <a:rPr lang="ru-RU" sz="6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биогеоморфологические</a:t>
            </a:r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процессы на шельфе, материковом склоне и дне океанических бассейнов.</a:t>
            </a:r>
          </a:p>
          <a:p>
            <a:pPr indent="457200" algn="just"/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Именно к послевоенным годам (в 1950-е - начале 1960-х) относятся аспирантские и докторские работы таких выдающихся геологов-океанологов, как О.К. Леонтьев, Г.Б. Удинцев, А.П. Лисицын, Д.Е. </a:t>
            </a:r>
            <a:r>
              <a:rPr lang="ru-RU" sz="6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Гершанович</a:t>
            </a:r>
            <a:r>
              <a:rPr lang="ru-RU" sz="6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которые, разумеется, были знакомы с трудами Дмитрия Геннадиевича Панова, опирались на них в своих исследованиях дна и побережья морей и океанов.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64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00E042-B485-4E88-940B-B2DE9720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4674"/>
          </a:xfrm>
        </p:spPr>
        <p:txBody>
          <a:bodyPr>
            <a:normAutofit fontScale="90000"/>
          </a:bodyPr>
          <a:lstStyle/>
          <a:p>
            <a:r>
              <a:rPr lang="ru-RU" dirty="0"/>
              <a:t>Труды Д.Г. Панова – классика мировой геоморфологии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CB293F5-6E37-4081-BAFE-7F6D9140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2" y="889233"/>
            <a:ext cx="3580002" cy="54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ACEE85DF-8415-4941-98FE-A3D5CD8B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33" y="889233"/>
            <a:ext cx="3378496" cy="54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BAB9A6-C92D-4C9C-97AA-B0DC337A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9313" t="14311" r="29885" b="9627"/>
          <a:stretch/>
        </p:blipFill>
        <p:spPr>
          <a:xfrm>
            <a:off x="7396589" y="606105"/>
            <a:ext cx="3984184" cy="4177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C260718-2ED3-49DC-B84E-9BC24277B2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9243" t="15903" r="29610" b="48746"/>
          <a:stretch/>
        </p:blipFill>
        <p:spPr>
          <a:xfrm>
            <a:off x="7461894" y="4884439"/>
            <a:ext cx="3918879" cy="189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5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EB20B3-CC78-45F2-BBBB-F7A85659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Ростовская научная школа и ученики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Д.Г. Панова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21F9F5-15DC-4AC7-A831-CFAFBD4C10C2}"/>
              </a:ext>
            </a:extLst>
          </p:cNvPr>
          <p:cNvSpPr txBox="1"/>
          <p:nvPr/>
        </p:nvSpPr>
        <p:spPr>
          <a:xfrm>
            <a:off x="609851" y="5523447"/>
            <a:ext cx="2492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Академик</a:t>
            </a:r>
          </a:p>
          <a:p>
            <a:pPr algn="ctr"/>
            <a:r>
              <a:rPr lang="ru-RU" b="1" dirty="0"/>
              <a:t>Геннадий Григорьевич </a:t>
            </a:r>
          </a:p>
          <a:p>
            <a:pPr algn="ctr"/>
            <a:r>
              <a:rPr lang="ru-RU" b="1" dirty="0" err="1"/>
              <a:t>Матишов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B564A8-24F2-4D86-951E-DF3EE5D7B078}"/>
              </a:ext>
            </a:extLst>
          </p:cNvPr>
          <p:cNvSpPr txBox="1"/>
          <p:nvPr/>
        </p:nvSpPr>
        <p:spPr>
          <a:xfrm>
            <a:off x="3910377" y="5523447"/>
            <a:ext cx="3069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Доктор географических наук</a:t>
            </a:r>
          </a:p>
          <a:p>
            <a:pPr algn="ctr"/>
            <a:r>
              <a:rPr lang="ru-RU" b="1" dirty="0"/>
              <a:t>Юрий Петрович</a:t>
            </a:r>
          </a:p>
          <a:p>
            <a:pPr algn="ctr"/>
            <a:r>
              <a:rPr lang="ru-RU" b="1" dirty="0"/>
              <a:t>Хрусталев</a:t>
            </a:r>
          </a:p>
          <a:p>
            <a:pPr algn="ctr"/>
            <a:r>
              <a:rPr lang="ru-RU" b="1" dirty="0"/>
              <a:t>(1937-2007)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1D179EF-548C-44E3-9B89-6604E5C3D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r="2845" b="47768"/>
          <a:stretch/>
        </p:blipFill>
        <p:spPr bwMode="auto">
          <a:xfrm>
            <a:off x="192247" y="2105637"/>
            <a:ext cx="3754829" cy="33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F91586-5070-4B23-8367-B7E7D3393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009" t="34373" r="52386" b="31254"/>
          <a:stretch/>
        </p:blipFill>
        <p:spPr>
          <a:xfrm>
            <a:off x="4181096" y="2105637"/>
            <a:ext cx="2528438" cy="3347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F23D6A-C87B-4A6D-A872-CB493E99800A}"/>
              </a:ext>
            </a:extLst>
          </p:cNvPr>
          <p:cNvSpPr txBox="1"/>
          <p:nvPr/>
        </p:nvSpPr>
        <p:spPr>
          <a:xfrm>
            <a:off x="7956064" y="2107127"/>
            <a:ext cx="1965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Мамыкина В.А.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err="1"/>
              <a:t>Дубинец</a:t>
            </a:r>
            <a:r>
              <a:rPr lang="ru-RU" b="1" dirty="0"/>
              <a:t> Г.А.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Рвачев В.Д.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err="1"/>
              <a:t>Спичак</a:t>
            </a:r>
            <a:r>
              <a:rPr lang="ru-RU" b="1" dirty="0"/>
              <a:t> М.А.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Александров А.Н.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Спиридонов В.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487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77172F-F900-432C-9412-9D5B742D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5213961"/>
            <a:ext cx="120829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Дмитрий Геннадьевич </a:t>
            </a:r>
            <a:r>
              <a:rPr lang="ru-RU" b="1" dirty="0" err="1"/>
              <a:t>Матишов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(1966-2015)</a:t>
            </a:r>
            <a:br>
              <a:rPr lang="ru-RU" dirty="0"/>
            </a:br>
            <a:r>
              <a:rPr lang="ru-RU" dirty="0"/>
              <a:t>член-корреспондент РАН, доктор географических наук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4657A26-2B58-437D-B871-1C226B2D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7550"/>
            <a:ext cx="5479409" cy="41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602629D-18D7-48AF-A24B-85C368F8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92" y="227549"/>
            <a:ext cx="3880339" cy="41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C49736-BCDC-4106-8686-B749198736D9}"/>
              </a:ext>
            </a:extLst>
          </p:cNvPr>
          <p:cNvSpPr txBox="1"/>
          <p:nvPr/>
        </p:nvSpPr>
        <p:spPr>
          <a:xfrm>
            <a:off x="2425816" y="4498588"/>
            <a:ext cx="734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Всегда в море                        или                     в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811594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539</Words>
  <Application>Microsoft Office PowerPoint</Application>
  <PresentationFormat>Произвольный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Панов Дмитрий Геннадьевич родился 3 (16) июня 1909 г. в г. Владимире (Владимирская губерния) в небогатой дворянской семье.</vt:lpstr>
      <vt:lpstr>Презентация PowerPoint</vt:lpstr>
      <vt:lpstr>Презентация PowerPoint</vt:lpstr>
      <vt:lpstr>Ростовский период Ученого</vt:lpstr>
      <vt:lpstr>Презентация PowerPoint</vt:lpstr>
      <vt:lpstr>Труды Д.Г. Панова – классика мировой геоморфологии</vt:lpstr>
      <vt:lpstr>Ростовская научная школа и ученики Д.Г. Панова </vt:lpstr>
      <vt:lpstr>Дмитрий Геннадьевич Матишов (1966-2015) член-корреспондент РАН, доктор географических наук</vt:lpstr>
      <vt:lpstr>Память об ученом в Южном научном центре РАН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ЦКП</cp:lastModifiedBy>
  <cp:revision>71</cp:revision>
  <dcterms:created xsi:type="dcterms:W3CDTF">2022-03-23T14:51:59Z</dcterms:created>
  <dcterms:modified xsi:type="dcterms:W3CDTF">2022-03-24T13:20:25Z</dcterms:modified>
</cp:coreProperties>
</file>