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87" r:id="rId4"/>
    <p:sldId id="261" r:id="rId5"/>
    <p:sldId id="268" r:id="rId6"/>
    <p:sldId id="259" r:id="rId7"/>
    <p:sldId id="260" r:id="rId8"/>
    <p:sldId id="270" r:id="rId9"/>
    <p:sldId id="278" r:id="rId10"/>
    <p:sldId id="279" r:id="rId11"/>
    <p:sldId id="291" r:id="rId12"/>
    <p:sldId id="290" r:id="rId13"/>
    <p:sldId id="280" r:id="rId14"/>
    <p:sldId id="258" r:id="rId15"/>
    <p:sldId id="263" r:id="rId16"/>
    <p:sldId id="267" r:id="rId17"/>
    <p:sldId id="271" r:id="rId18"/>
    <p:sldId id="269" r:id="rId19"/>
    <p:sldId id="272" r:id="rId20"/>
    <p:sldId id="273" r:id="rId21"/>
    <p:sldId id="281" r:id="rId22"/>
    <p:sldId id="282" r:id="rId23"/>
    <p:sldId id="277" r:id="rId24"/>
    <p:sldId id="283" r:id="rId25"/>
    <p:sldId id="285" r:id="rId26"/>
    <p:sldId id="284" r:id="rId27"/>
    <p:sldId id="266" r:id="rId28"/>
    <p:sldId id="28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rosmintrud.ru/docs/mintrud/analytics/143" TargetMode="External"/><Relationship Id="rId2" Type="http://schemas.openxmlformats.org/officeDocument/2006/relationships/hyperlink" Target="https://sudact.ru/law/rasporiazhenie-pravitelstva-rf-ot-20092019-n-2129-r/strategiia-razvitiia-turizma-v-rossiiskoi/ii/3/detskii-turizm/?ysclid=lmnbalf1t162730104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ni.ru/article/1689-etnoturizm-v-rossii-sovremennoe-sostoyanie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42900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Развитие детского  туризма. </a:t>
            </a:r>
            <a:r>
              <a:rPr lang="ru-RU" dirty="0" err="1" smtClean="0"/>
              <a:t>Этноэкологический</a:t>
            </a:r>
            <a:r>
              <a:rPr lang="ru-RU" dirty="0" smtClean="0"/>
              <a:t> аспект</a:t>
            </a:r>
            <a:endParaRPr lang="ru-RU" dirty="0"/>
          </a:p>
        </p:txBody>
      </p:sp>
      <p:pic>
        <p:nvPicPr>
          <p:cNvPr id="1026" name="Picture 2" descr="E:\150 культур Дона-архив\150 культур Дона_субсидия\логотипы\марафон НИР_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3"/>
            <a:ext cx="2051480" cy="13967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150 культур Дона-архив\150 культур Дона_субсидия\логотипы\Методический фору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6955"/>
            <a:ext cx="2016913" cy="13756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150 культур Дона-архив\150 культур Дона_субсидия\логотипы\Логотип Публичной библиотек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512" y="188640"/>
            <a:ext cx="2137420" cy="2137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844824"/>
            <a:ext cx="7304856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VII </a:t>
            </a:r>
            <a:r>
              <a:rPr lang="ru-RU" b="1" dirty="0" smtClean="0">
                <a:solidFill>
                  <a:srgbClr val="00B050"/>
                </a:solidFill>
              </a:rPr>
              <a:t>научно-практическая конференция «</a:t>
            </a:r>
            <a:r>
              <a:rPr lang="ru-RU" b="1" dirty="0" err="1" smtClean="0">
                <a:solidFill>
                  <a:srgbClr val="00B050"/>
                </a:solidFill>
              </a:rPr>
              <a:t>Этноэкологический</a:t>
            </a:r>
            <a:r>
              <a:rPr lang="ru-RU" b="1" dirty="0" smtClean="0">
                <a:solidFill>
                  <a:srgbClr val="00B050"/>
                </a:solidFill>
              </a:rPr>
              <a:t> туризм на Юге России. Ростовская область»</a:t>
            </a: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88836837"/>
              </p:ext>
            </p:extLst>
          </p:nvPr>
        </p:nvGraphicFramePr>
        <p:xfrm>
          <a:off x="107504" y="169107"/>
          <a:ext cx="2318643" cy="1603505"/>
        </p:xfrm>
        <a:graphic>
          <a:graphicData uri="http://schemas.openxmlformats.org/presentationml/2006/ole">
            <p:oleObj spid="_x0000_s1032" name="Acrobat Document" r:id="rId6" imgW="4766400" imgH="3304440" progId="AcroExch.Document.DC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851920" y="5661248"/>
            <a:ext cx="2283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Ростов-на-Дону, 2023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86779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Региональный уровень управления туризмом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300039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настоящее время получает развитие </a:t>
            </a:r>
            <a:r>
              <a:rPr lang="ru-RU" b="1" dirty="0" smtClean="0"/>
              <a:t>межрегиональная кооперация организаций по взаимному обмену детей с целью знакомства с культурой и историей близлежащих регионов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Со стороны региональных администраций в той или иной степени оказывается поддержка турфирмам, музеям и паркам.</a:t>
            </a:r>
            <a:endParaRPr lang="ru-RU" dirty="0"/>
          </a:p>
        </p:txBody>
      </p:sp>
      <p:sp>
        <p:nvSpPr>
          <p:cNvPr id="17413" name="AutoShape 5" descr="blob:https://web.telegram.org/e88bab22-d8f6-4a96-8963-6bff8c2c8ff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5" name="AutoShape 7" descr="blob:https://web.telegram.org/e88bab22-d8f6-4a96-8963-6bff8c2c8ff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6" descr="D:\Фото\фото по Гранту\коллекция Гуче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857628"/>
            <a:ext cx="3929061" cy="261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D:\Фото\фото по Гранту\Туганов\23_09_2009_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857628"/>
            <a:ext cx="3813445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Фото\phoca_thumb_l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643188"/>
            <a:ext cx="22796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086725" cy="16430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Адыгея. В гостях у </a:t>
            </a:r>
            <a:r>
              <a:rPr lang="ru-RU" sz="3600" dirty="0" err="1" smtClean="0"/>
              <a:t>Замудина</a:t>
            </a:r>
            <a:r>
              <a:rPr lang="ru-RU" sz="3600" dirty="0" smtClean="0"/>
              <a:t> </a:t>
            </a:r>
            <a:r>
              <a:rPr lang="ru-RU" sz="3600" dirty="0" err="1" smtClean="0"/>
              <a:t>Гучева</a:t>
            </a:r>
            <a:r>
              <a:rPr lang="ru-RU" sz="3600" dirty="0" smtClean="0"/>
              <a:t> - мастера музыкальных инструментов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292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50" cy="49720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г. Майкоп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12293" name="Picture 4" descr="D:\Фото\фото по Гранту\Гучев Замуд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142984"/>
            <a:ext cx="31305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3" descr="D:\Фото\phoca_thumb_l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357562"/>
            <a:ext cx="2471737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D:\Мои документы\НЭУ\Адыгея.Выше Даховско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285860"/>
            <a:ext cx="2251343" cy="1500310"/>
          </a:xfrm>
          <a:prstGeom prst="rect">
            <a:avLst/>
          </a:prstGeom>
          <a:noFill/>
        </p:spPr>
      </p:pic>
      <p:pic>
        <p:nvPicPr>
          <p:cNvPr id="14339" name="Picture 3" descr="D:\Мои документы\НЭУ\Фото Егора Галунова.Адыге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2857496"/>
            <a:ext cx="3285612" cy="2189553"/>
          </a:xfrm>
          <a:prstGeom prst="rect">
            <a:avLst/>
          </a:prstGeom>
          <a:noFill/>
        </p:spPr>
      </p:pic>
      <p:pic>
        <p:nvPicPr>
          <p:cNvPr id="14340" name="Picture 4" descr="D:\Мои документы\НЭУ\Адыгея. Единение с природой. Владислав Ра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5143512"/>
            <a:ext cx="2357454" cy="1571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88" y="142875"/>
            <a:ext cx="6372225" cy="100010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Северная Осетия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85720" y="857232"/>
            <a:ext cx="2571736" cy="103822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Выставка в музее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М. Туганова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>
                <a:solidFill>
                  <a:srgbClr val="C00000"/>
                </a:solidFill>
              </a:rPr>
              <a:t>Нартский</a:t>
            </a:r>
            <a:r>
              <a:rPr lang="ru-RU" dirty="0" smtClean="0">
                <a:solidFill>
                  <a:srgbClr val="C00000"/>
                </a:solidFill>
              </a:rPr>
              <a:t> эпос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8" name="Picture 2" descr="C:\Users\Ирина\Desktop\ИПГО-упр\Алания-СО\Портрет 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000240"/>
            <a:ext cx="3294063" cy="2344737"/>
          </a:xfrm>
        </p:spPr>
      </p:pic>
      <p:pic>
        <p:nvPicPr>
          <p:cNvPr id="6149" name="Picture 4" descr="C:\Users\Ирина\Desktop\ИПГО-упр\социально-культурная сет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509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5"/>
          <p:cNvSpPr txBox="1">
            <a:spLocks/>
          </p:cNvSpPr>
          <p:nvPr/>
        </p:nvSpPr>
        <p:spPr>
          <a:xfrm>
            <a:off x="3357554" y="1000108"/>
            <a:ext cx="3571875" cy="103822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800" dirty="0">
                <a:latin typeface="+mn-lt"/>
                <a:cs typeface="+mn-cs"/>
              </a:rPr>
              <a:t>Мастер-классы национального костюма и танцев народов Кавказа</a:t>
            </a:r>
          </a:p>
        </p:txBody>
      </p:sp>
      <p:pic>
        <p:nvPicPr>
          <p:cNvPr id="6151" name="Picture 3" descr="D:\Фото\фото по Гранту\Туганов\23_09_2009_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285992"/>
            <a:ext cx="2786052" cy="193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I:\Экологический туризм\Северный Кавказ\фотопутешествие в Дигорию\лекарственные растения нужно знать в лиц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285992"/>
            <a:ext cx="2571258" cy="192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D:\Фото\Таймази август 2015\DSC_13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4435589"/>
            <a:ext cx="3643306" cy="2422411"/>
          </a:xfrm>
          <a:prstGeom prst="rect">
            <a:avLst/>
          </a:prstGeom>
          <a:noFill/>
        </p:spPr>
      </p:pic>
      <p:pic>
        <p:nvPicPr>
          <p:cNvPr id="14341" name="Picture 5" descr="D:\Фото\Таймази август 2015\DSC_13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4429108"/>
            <a:ext cx="3653053" cy="2428892"/>
          </a:xfrm>
          <a:prstGeom prst="rect">
            <a:avLst/>
          </a:prstGeom>
          <a:noFill/>
        </p:spPr>
      </p:pic>
      <p:pic>
        <p:nvPicPr>
          <p:cNvPr id="14342" name="Picture 6" descr="D:\Фото\Таймази май 2016\Таймази май20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4476777"/>
            <a:ext cx="1785918" cy="2381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Российский союз туриндустрии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вводит лицензирование турфирм, занимающихся поездками детей, оказывает поддержку в кооперации фирм разных регионов, распространяет положительный опыт работы с детьми. С целью содействия развития детского туризма в городах РФ проводит </a:t>
            </a:r>
            <a:r>
              <a:rPr lang="ru-RU" b="1" dirty="0" smtClean="0"/>
              <a:t>два ежегодных  Всероссийских конкурса</a:t>
            </a:r>
            <a:r>
              <a:rPr lang="ru-RU" dirty="0" smtClean="0"/>
              <a:t> на статус</a:t>
            </a:r>
            <a:r>
              <a:rPr lang="ru-RU" b="1" dirty="0" smtClean="0"/>
              <a:t> «Столица детского туризма»</a:t>
            </a:r>
            <a:r>
              <a:rPr lang="ru-RU" dirty="0" smtClean="0"/>
              <a:t>. Ежегодно определяется город, на площадке которого российские регионы и туристический бизнес представляют лучшие туристские маршруты, инвестиционные проекты и практики по развитию детского туризма, конкурентоспособные, безопасные и востребованные </a:t>
            </a:r>
            <a:r>
              <a:rPr lang="ru-RU" dirty="0" err="1" smtClean="0"/>
              <a:t>турпродукты</a:t>
            </a:r>
            <a:r>
              <a:rPr lang="ru-RU" dirty="0" smtClean="0"/>
              <a:t> из российских регионов, разработанные специально для детей и с учетом их потребностей.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Рынок детского туризма</a:t>
            </a:r>
            <a:endParaRPr lang="ru-RU" dirty="0"/>
          </a:p>
        </p:txBody>
      </p:sp>
      <p:pic>
        <p:nvPicPr>
          <p:cNvPr id="2050" name="Picture 2" descr="E:\150 культур Дона-архив\Елена Перескокова _рынок Детского туризм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40769"/>
            <a:ext cx="4739972" cy="31980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831" y="4509120"/>
            <a:ext cx="4355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«…требуется включение </a:t>
            </a:r>
            <a:r>
              <a:rPr lang="ru-RU" dirty="0"/>
              <a:t>всех игроков рынка, в том числе и представителей детских досуговых и образовательных </a:t>
            </a:r>
            <a:r>
              <a:rPr lang="ru-RU" dirty="0" smtClean="0"/>
              <a:t>организаций»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91473" y="4509120"/>
            <a:ext cx="48058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ЕЛЕНА ПЕРЕСКОКОВА - руководитель Проектного </a:t>
            </a:r>
            <a:r>
              <a:rPr lang="ru-RU" b="1" dirty="0"/>
              <a:t>офиса по детскому и </a:t>
            </a:r>
            <a:r>
              <a:rPr lang="ru-RU" b="1" dirty="0" smtClean="0"/>
              <a:t>молодежному  туризму Российского союза туриндустрии, член Экспертного совета Комитета Государственной думы по развитию туризма и туристской инфраструктуры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6165" y="1340768"/>
            <a:ext cx="41653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феврале 2023года  Правительство РФ выделило 1 млрд. руб. на субсидии 29 регионам для компенсации затрат на организацию детских экскурсионных поездок по стране. В августе к этой сумме был добавлен еще 1 млрд. руб. на модульные отели для детского отдыха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6165" y="5718980"/>
            <a:ext cx="42606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https://welcometimes.ru/opinions/rst-turoperatory-nazvali-osnovnye-problemy-prepyatstvuyushchie-razvitiyu-v-rf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9002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369084"/>
            <a:ext cx="807523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tserrat"/>
                <a:cs typeface="Arial" pitchFamily="34" charset="0"/>
              </a:rPr>
              <a:t>Как вы считаете, что больше всего мешает росту и развитию детского туризма?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99899138"/>
              </p:ext>
            </p:extLst>
          </p:nvPr>
        </p:nvGraphicFramePr>
        <p:xfrm>
          <a:off x="457200" y="1600200"/>
          <a:ext cx="8229600" cy="310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5120"/>
                <a:gridCol w="1234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FF"/>
                          </a:solidFill>
                          <a:effectLst/>
                        </a:rPr>
                        <a:t>Варианты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FFFFFF"/>
                          </a:solidFill>
                          <a:effectLst/>
                        </a:rPr>
                        <a:t>Проценты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Отсутствие достаточного взаимодействия между органами образования и туроператорами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63%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Наличие недобросовестных и/или нелегальных участников рынка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49%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>
                          <a:effectLst/>
                        </a:rPr>
                        <a:t>Зарегулированность</a:t>
                      </a:r>
                      <a:r>
                        <a:rPr lang="ru-RU" dirty="0">
                          <a:effectLst/>
                        </a:rPr>
                        <a:t> сферы детского туризма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44%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Неосведомленность заказчиков (родителей, учителей) о правилах проведения Организованных экскурсий и туров для детей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31%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Нехватка профессиональных кадров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24%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Другое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8%</a:t>
                      </a:r>
                    </a:p>
                  </a:txBody>
                  <a:tcPr marL="38100" marR="38100" marT="38100" marB="3810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23528" y="5085184"/>
            <a:ext cx="8424936" cy="120032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Практически </a:t>
            </a:r>
            <a:r>
              <a:rPr lang="ru-RU" b="1" dirty="0"/>
              <a:t>три четверти респондентов (72%) считают, что детский туризм необходимо выделить в самостоятельный вид туризма.</a:t>
            </a:r>
            <a:r>
              <a:rPr lang="ru-RU" dirty="0"/>
              <a:t> Каждый второй (54%) утверждает, что специализирующиеся на “детстве” туроператоры должны проходить сертификацию, еще 42% — что входить в ОКВЭД</a:t>
            </a:r>
          </a:p>
        </p:txBody>
      </p:sp>
    </p:spTree>
    <p:extLst>
      <p:ext uri="{BB962C8B-B14F-4D97-AF65-F5344CB8AC3E}">
        <p14:creationId xmlns="" xmlns:p14="http://schemas.microsoft.com/office/powerpoint/2010/main" val="1608484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dirty="0" smtClean="0"/>
              <a:t>Индустрия детского туризма в РФ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175736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Наряду с системой туризма и отдыха детей в детских и подростковых летних оздоровительных учреждениях индустрия туризма генерирует детский туристский и экскурсионный поток как в сегменте коммерческого, так и социального туризма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578645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https://cyberleninka.ru/article/n/analiz-sostoyaniya-i-perspektivy-razvitiya-otrasli-detskogo-turizma-v-rossiyskoy-federatsii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86058"/>
            <a:ext cx="3357586" cy="286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6926" y="3429000"/>
            <a:ext cx="540707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95251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1306" y="428604"/>
            <a:ext cx="73569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5286388"/>
            <a:ext cx="87154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Согласно данным Комитета по образованию и науке Государственной Думы, с 2006 по 2016 год уменьшилось число учреждений дополнительного образования детей по направлениям туристско-краеведческой деятельности (с 329 до 177). Соответственно, количество детей, которые занимаются в таких организациях, сократилось с 218 тыс. до 152 тыс., количество детей, принимающих участие в экскурсиях, с 2006 по 2016 год </a:t>
            </a:r>
            <a:r>
              <a:rPr lang="ru-RU" sz="1600" b="1" dirty="0" smtClean="0"/>
              <a:t>уменьшилось на миллион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Статистика до 2018г.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091" y="1142984"/>
            <a:ext cx="855890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45720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 1996 года наблюдается стабильно отрицательная динамика в развитии инфраструктуры детского туризма, в т.ч. центров и станций</a:t>
            </a:r>
          </a:p>
          <a:p>
            <a:r>
              <a:rPr lang="ru-RU" dirty="0" smtClean="0"/>
              <a:t>юных туристов.</a:t>
            </a:r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500570"/>
            <a:ext cx="3038471" cy="214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динамика видов детского туризма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82" y="1000108"/>
            <a:ext cx="41115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071934" y="1000108"/>
            <a:ext cx="48577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Что касается динамики видов детского</a:t>
            </a:r>
          </a:p>
          <a:p>
            <a:r>
              <a:rPr lang="ru-RU" sz="1600" dirty="0" smtClean="0"/>
              <a:t>туризма по целям, то следует в первую очередь отметить растущую роль многоцелевых (смешанных или комбинированных) программ. Как показала практика, в этих программах упор делается на социализацию, приобретение навыков работы в команде, приобретение профессиональных навыков и т.д.</a:t>
            </a:r>
          </a:p>
          <a:p>
            <a:r>
              <a:rPr lang="ru-RU" sz="1600" dirty="0" smtClean="0"/>
              <a:t>Вторым по популярности в этом периоде</a:t>
            </a:r>
          </a:p>
          <a:p>
            <a:r>
              <a:rPr lang="ru-RU" sz="1600" dirty="0" smtClean="0"/>
              <a:t>становится детский спортивный туризм. </a:t>
            </a:r>
          </a:p>
          <a:p>
            <a:r>
              <a:rPr lang="ru-RU" sz="1600" dirty="0" smtClean="0"/>
              <a:t>Детский просветительский  (образовательный) туризм превысил долю оздоровительного туризма. Наименее популярными остаются программы детского творческого туризма.</a:t>
            </a:r>
            <a:endParaRPr lang="ru-RU" sz="16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000636"/>
            <a:ext cx="75247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392828" y="4500570"/>
            <a:ext cx="4751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39966"/>
                </a:solidFill>
              </a:rPr>
              <a:t>Детализация по видам внутреннего  туризма</a:t>
            </a:r>
            <a:endParaRPr lang="ru-RU" b="1" dirty="0">
              <a:solidFill>
                <a:srgbClr val="3399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Понятие «Детский туризм»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i="1" dirty="0"/>
              <a:t>Федеральный закон «Об </a:t>
            </a:r>
            <a:r>
              <a:rPr lang="ru-RU" i="1" dirty="0" smtClean="0"/>
              <a:t>основах </a:t>
            </a:r>
            <a:r>
              <a:rPr lang="ru-RU" i="1" dirty="0"/>
              <a:t>туристской деятельности в Российской Федерации» </a:t>
            </a:r>
            <a:r>
              <a:rPr lang="ru-RU" i="1" dirty="0" smtClean="0"/>
              <a:t>ФЗ-132 от 24.11.1996 </a:t>
            </a:r>
            <a:r>
              <a:rPr lang="ru-RU" i="1" dirty="0"/>
              <a:t>г. </a:t>
            </a:r>
            <a:r>
              <a:rPr lang="ru-RU" i="1" dirty="0" smtClean="0"/>
              <a:t>определяет</a:t>
            </a:r>
            <a:r>
              <a:rPr lang="ru-RU" i="1" dirty="0"/>
              <a:t>  </a:t>
            </a:r>
            <a:r>
              <a:rPr lang="ru-RU" i="1" dirty="0" smtClean="0"/>
              <a:t>«</a:t>
            </a:r>
            <a:r>
              <a:rPr lang="ru-RU" b="1" i="1" dirty="0" smtClean="0"/>
              <a:t>детский </a:t>
            </a:r>
            <a:r>
              <a:rPr lang="ru-RU" b="1" i="1" dirty="0"/>
              <a:t>туризм как – туризм организованной группы несовершеннолетних туристов в сопровождении руководителя, который несет обязанности их законного </a:t>
            </a:r>
            <a:r>
              <a:rPr lang="ru-RU" b="1" i="1" dirty="0" smtClean="0"/>
              <a:t>представителя</a:t>
            </a:r>
            <a:r>
              <a:rPr lang="ru-RU" i="1" dirty="0" smtClean="0"/>
              <a:t>». </a:t>
            </a:r>
            <a:r>
              <a:rPr lang="ru-RU" dirty="0" smtClean="0"/>
              <a:t>[ введен Федеральным</a:t>
            </a:r>
            <a:r>
              <a:rPr lang="ru-RU" dirty="0"/>
              <a:t> законом от 02.03.2016 N 49-ФЗ)</a:t>
            </a:r>
            <a:r>
              <a:rPr lang="ru-RU" dirty="0" smtClean="0"/>
              <a:t>]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4089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Ситуация после </a:t>
            </a:r>
            <a:r>
              <a:rPr lang="ru-RU" dirty="0" err="1" smtClean="0"/>
              <a:t>ковидных</a:t>
            </a:r>
            <a:r>
              <a:rPr lang="ru-RU" dirty="0" smtClean="0"/>
              <a:t> ограничений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     Снятие в 2022 году массовых </a:t>
            </a:r>
            <a:r>
              <a:rPr lang="ru-RU" dirty="0" err="1" smtClean="0"/>
              <a:t>ковидных</a:t>
            </a:r>
            <a:r>
              <a:rPr lang="ru-RU" dirty="0" smtClean="0"/>
              <a:t> ограничений и выделение бюджетных средств на поддержку отдыха детей в виде </a:t>
            </a:r>
            <a:r>
              <a:rPr lang="ru-RU" dirty="0" err="1" smtClean="0"/>
              <a:t>кешбэка</a:t>
            </a:r>
            <a:r>
              <a:rPr lang="ru-RU" dirty="0" smtClean="0"/>
              <a:t> в размере 7,5 млрд. руб. (в 2021 г. это составило более 4-х млрд.руб.) способствовало увеличению спроса на отдых и организованные путешествия юных граждан как по своему региону проживания, так и в целом по стране.</a:t>
            </a:r>
          </a:p>
          <a:p>
            <a:pPr>
              <a:buNone/>
            </a:pPr>
            <a:r>
              <a:rPr lang="ru-RU" dirty="0" smtClean="0"/>
              <a:t>            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Общественные и некоммерческие организации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85828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Организацией отдыха и групповых детских поездок в рамках своей уставной деятельности занимаются также некоммерческие и общественные организации. Такие поездки носят целевой характер и имеют реализацию поставленной социальной цели.</a:t>
            </a:r>
          </a:p>
          <a:p>
            <a:r>
              <a:rPr lang="ru-RU" dirty="0" smtClean="0"/>
              <a:t>Неоднократно на протяжении ряда лет были обращения общественности к властям обратить внимание на состояние детского туризма. </a:t>
            </a:r>
          </a:p>
          <a:p>
            <a:r>
              <a:rPr lang="ru-RU" dirty="0" smtClean="0"/>
              <a:t>Государство отреагировало на запрос общества по детскому отдыху и туризму. Вышло Распоряжение Правительства Российской Федерации от 20.09.2019 № 2129-р (ред. От 07.02.2022) «Об утверждении </a:t>
            </a:r>
            <a:r>
              <a:rPr lang="ru-RU" b="1" dirty="0" smtClean="0"/>
              <a:t>Стратегии развития туризма в Российской Федерации на период до 2035 года</a:t>
            </a:r>
            <a:r>
              <a:rPr lang="ru-RU" dirty="0" smtClean="0"/>
              <a:t>», в котором обозначены </a:t>
            </a:r>
            <a:r>
              <a:rPr lang="ru-RU" b="1" dirty="0" smtClean="0"/>
              <a:t>меры по развитию детского туризма.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Предлагаемые меры по развитию детского туризма: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401080" cy="418625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Снятие излишних законодательных и нормативных ограничений и совершенствование законодательства Российской Федерации для развития детского туризма;</a:t>
            </a:r>
          </a:p>
          <a:p>
            <a:r>
              <a:rPr lang="ru-RU" dirty="0" smtClean="0"/>
              <a:t>снятие излишних ограничений на транспортное обслуживание детского туризма, организацию проживания и питания детских групп, выстраивание взаимодействия между туроператорами, образовательными учреждениями и родительской общественностью;</a:t>
            </a:r>
          </a:p>
          <a:p>
            <a:r>
              <a:rPr lang="ru-RU" dirty="0" smtClean="0"/>
              <a:t>развитие системы классификации объектов инфраструктуры детского туризма, сети детских лагерей, центров детского туризма;</a:t>
            </a:r>
          </a:p>
          <a:p>
            <a:r>
              <a:rPr lang="ru-RU" dirty="0" smtClean="0"/>
              <a:t>развитие и совершенствование системы подготовки, переподготовки и повышения квалификации педагогических кадров для детского туризма, подготовка кадров для детских лагерей, анимационных специалистов для программ отелей и детских центров, специалистов по работе с детьми в музеях и парках, организации отдыха детей и подростков;</a:t>
            </a:r>
          </a:p>
          <a:p>
            <a:r>
              <a:rPr lang="ru-RU" dirty="0" smtClean="0"/>
              <a:t>регулярное проведение </a:t>
            </a:r>
            <a:r>
              <a:rPr lang="ru-RU" dirty="0" err="1" smtClean="0"/>
              <a:t>системообразующих</a:t>
            </a:r>
            <a:r>
              <a:rPr lang="ru-RU" dirty="0" smtClean="0"/>
              <a:t> массовых туристско-краеведческих мероприятий (слетов, соревнований, экспедиций, лагерей, конференций и др.) различного масштаба (от муниципального до федерального уровня);</a:t>
            </a:r>
          </a:p>
          <a:p>
            <a:r>
              <a:rPr lang="ru-RU" dirty="0" smtClean="0"/>
              <a:t>разработка и внедрение общих подходов к обеспечению безопасности, регламентации ответственности за жизнь и здоровье детей при проведении туристских мероприятий, в том числе в условиях природной среды;</a:t>
            </a:r>
          </a:p>
          <a:p>
            <a:r>
              <a:rPr lang="ru-RU" dirty="0" smtClean="0"/>
              <a:t>повышение доступности туризма за счет внедрения в детском туризме «туристского сертификата» и др.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143512"/>
            <a:ext cx="871540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Дело за всей системой, и главным, </a:t>
            </a:r>
            <a:r>
              <a:rPr lang="ru-RU" b="1" dirty="0" smtClean="0"/>
              <a:t>определяющим становится поддержка со стороны региональных властей</a:t>
            </a:r>
            <a:r>
              <a:rPr lang="ru-RU" dirty="0" smtClean="0"/>
              <a:t>. При всем разнообразии организационных и содержательных форм и видов детского туризма </a:t>
            </a:r>
            <a:r>
              <a:rPr lang="ru-RU" b="1" dirty="0" smtClean="0"/>
              <a:t>нужна консолидация  всех заинтересованных сторон,</a:t>
            </a:r>
            <a:r>
              <a:rPr lang="ru-RU" dirty="0" smtClean="0"/>
              <a:t> которая может быть успешно осуществлена при поддержке государства с учетом интересов всех участников, а главное. интересов наших ДЕТЕЙ. 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Этноэкологические</a:t>
            </a:r>
            <a:r>
              <a:rPr lang="ru-RU" dirty="0" smtClean="0"/>
              <a:t> аспекты детского туризма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972188" cy="497207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современном мире усиливаются процессы национальной самоидентификации народов,  растет стремление людей, принадлежащим к  разным этническим группам, признать свою уникальность, наступает </a:t>
            </a:r>
            <a:r>
              <a:rPr lang="ru-RU" b="1" dirty="0" smtClean="0"/>
              <a:t>осознание связи с конкретным природным ландшафтом</a:t>
            </a:r>
            <a:r>
              <a:rPr lang="ru-RU" dirty="0" smtClean="0"/>
              <a:t>, возникает желание посетить места, связанные с рождением этноса  .</a:t>
            </a:r>
          </a:p>
          <a:p>
            <a:endParaRPr lang="ru-RU" dirty="0" smtClean="0"/>
          </a:p>
          <a:p>
            <a:r>
              <a:rPr lang="ru-RU" dirty="0" smtClean="0"/>
              <a:t>Перспективность </a:t>
            </a:r>
            <a:r>
              <a:rPr lang="ru-RU" dirty="0" err="1" smtClean="0"/>
              <a:t>этноэкологических</a:t>
            </a:r>
            <a:r>
              <a:rPr lang="ru-RU" dirty="0" smtClean="0"/>
              <a:t> туристских программ  на Юге России обусловлена сохранением здесь  этнического  разнообразия  уникальных  национальных культур и их взаимодействия. Формирование традиционных экономических систем в конкретных географических, климатических и экологических  условиях еще можно наблюдать на сохранившихся природных ландшафтах.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Длительное время после средневековья в XV-XVII вв. юг России представлял собою «дикую степь», на которой господствовали кочевые народы, сменяющие друг друга. </a:t>
            </a:r>
          </a:p>
          <a:p>
            <a:r>
              <a:rPr lang="ru-RU" dirty="0" smtClean="0"/>
              <a:t>Только Азов, превращенный турками в крепость, был постоянным населенным пунктом в Восточном Приазовье и низовьях Дона.  В 1775-1783 гг. Азов был центром новой Азовской губернии и одноименной провинции в ней. В провинцию вошли уезды Азовский, Таганрогский и крепость Святого Дмитрия Ростовского. Последняя была создана 13 сентября 1761 г.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Темерницкая</a:t>
            </a:r>
            <a:r>
              <a:rPr lang="ru-RU" dirty="0" smtClean="0"/>
              <a:t> таможня была установлена близ устья р. </a:t>
            </a:r>
            <a:r>
              <a:rPr lang="ru-RU" dirty="0" err="1" smtClean="0"/>
              <a:t>Темерник</a:t>
            </a:r>
            <a:r>
              <a:rPr lang="ru-RU" dirty="0" smtClean="0"/>
              <a:t> 15 декабря 1749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57166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Азов – центр Азовской губернии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Армянский этнокультурный код на Дону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14 ноября 1779 года Екатерина </a:t>
            </a:r>
            <a:r>
              <a:rPr lang="en-US" dirty="0" smtClean="0"/>
              <a:t>II</a:t>
            </a:r>
            <a:r>
              <a:rPr lang="ru-RU" dirty="0" smtClean="0"/>
              <a:t> приняла Указ, разрешивший переселение из Крыма в Приазовье значительных по численности групп христианского населения Крыма. Греки были переселены в район нынешнего Мариуполя, а армяне - «в округу крепости святого </a:t>
            </a:r>
            <a:r>
              <a:rPr lang="ru-RU" dirty="0" err="1" smtClean="0"/>
              <a:t>Димитрия</a:t>
            </a:r>
            <a:r>
              <a:rPr lang="ru-RU" dirty="0" smtClean="0"/>
              <a:t> Ростовского». </a:t>
            </a:r>
            <a:endParaRPr lang="en-US" dirty="0" smtClean="0"/>
          </a:p>
          <a:p>
            <a:r>
              <a:rPr lang="ru-RU" dirty="0" smtClean="0"/>
              <a:t>В 1780 году тысячи армян прибыли на новое место жительства, основав город Нахичевань и пять сел: Чалтырь, Крым, Большие Салы, Султан-Салы и </a:t>
            </a:r>
            <a:r>
              <a:rPr lang="ru-RU" dirty="0" err="1" smtClean="0"/>
              <a:t>Несвитай</a:t>
            </a:r>
            <a:r>
              <a:rPr lang="ru-RU" dirty="0" smtClean="0"/>
              <a:t> (</a:t>
            </a:r>
            <a:r>
              <a:rPr lang="ru-RU" dirty="0" err="1" smtClean="0"/>
              <a:t>Несветай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Евреи на Дону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На Дон евреи стали съезжаться в 1810 году из Украины, Германии, Польши… Земли не входили в черту оседлости, а значит, селиться этому народу здесь позволялось. </a:t>
            </a:r>
          </a:p>
          <a:p>
            <a:r>
              <a:rPr lang="ru-RU" dirty="0" smtClean="0"/>
              <a:t>Первый еврейский купец тут поселился в 1817-м году – он прибыл сюда по личному приглашению Платова. </a:t>
            </a:r>
          </a:p>
          <a:p>
            <a:r>
              <a:rPr lang="ru-RU" dirty="0" smtClean="0"/>
              <a:t>В 1844-м тут уже был свой раввин, в 1849-м – открыт молитвенный дом…</a:t>
            </a:r>
          </a:p>
          <a:p>
            <a:r>
              <a:rPr lang="ru-RU" dirty="0" smtClean="0"/>
              <a:t>В 1880-м году город вошел в состав Войска Донского. Это была территория с особым административным статусом, и евреям там жить воспрещалось – кроме людей с высшим образованием и состоявших на государственной службе. Но городские власти сумели защитить от выселения своих еврейских соседей.</a:t>
            </a:r>
          </a:p>
          <a:p>
            <a:r>
              <a:rPr lang="ru-RU" dirty="0" smtClean="0"/>
              <a:t> В 1881-м году тут родилась девочка по имени Вера </a:t>
            </a:r>
            <a:r>
              <a:rPr lang="ru-RU" dirty="0" err="1" smtClean="0"/>
              <a:t>Хацман</a:t>
            </a:r>
            <a:r>
              <a:rPr lang="ru-RU" dirty="0" smtClean="0"/>
              <a:t> – будущая первая леди Израиля.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https://www.holocaust.su/ekaterinoslavskaya-guberniya?ysclid=lmnzmx77rh79005585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00108"/>
            <a:ext cx="9001156" cy="5857892"/>
          </a:xfrm>
        </p:spPr>
        <p:txBody>
          <a:bodyPr>
            <a:normAutofit fontScale="40000" lnSpcReduction="20000"/>
          </a:bodyPr>
          <a:lstStyle/>
          <a:p>
            <a:r>
              <a:rPr lang="ru-RU" i="1" dirty="0"/>
              <a:t>Федеральный закон от 24.11.1996 г. №132 – ФЗ (ред. От 03.07.2019) «Об основах туристской деятельности» // Собрание законодательства РФ – 1996. – </a:t>
            </a:r>
            <a:r>
              <a:rPr lang="ru-RU" i="1" dirty="0" smtClean="0"/>
              <a:t>ст.1</a:t>
            </a:r>
          </a:p>
          <a:p>
            <a:r>
              <a:rPr lang="ru-RU" i="1" dirty="0" smtClean="0"/>
              <a:t>Стратегия развития детского туризма в Российской Федерации. Законодательные акты. </a:t>
            </a:r>
            <a:r>
              <a:rPr lang="en-US" dirty="0" smtClean="0"/>
              <a:t>URL: </a:t>
            </a:r>
            <a:r>
              <a:rPr lang="ru-RU" dirty="0" smtClean="0"/>
              <a:t> </a:t>
            </a:r>
            <a:r>
              <a:rPr lang="en-US" dirty="0" smtClean="0">
                <a:hlinkClick r:id="rId2"/>
              </a:rPr>
              <a:t>https://sudact.ru/law/rasporiazhenie-pravitelstva-rf-ot-20092019-n-2129-r/strategiia-razvitiia-turizma-v-rossiiskoi/ii/3/detskii-turizm/?ysclid=lmnbalf1t1627301049</a:t>
            </a:r>
            <a:endParaRPr lang="ru-RU" dirty="0" smtClean="0"/>
          </a:p>
          <a:p>
            <a:r>
              <a:rPr lang="ru-RU" dirty="0" err="1" smtClean="0"/>
              <a:t>Аигина</a:t>
            </a:r>
            <a:r>
              <a:rPr lang="ru-RU" dirty="0" smtClean="0"/>
              <a:t> Е.В., Тульская Н.И. Современное состояние и развитие детского туризма в Российской Федерации // Современные исследования социальных проблем. 2015. №10 (54). С. 506-518.</a:t>
            </a:r>
          </a:p>
          <a:p>
            <a:r>
              <a:rPr lang="ru-RU" dirty="0" err="1" smtClean="0"/>
              <a:t>Вапнярская</a:t>
            </a:r>
            <a:r>
              <a:rPr lang="ru-RU" dirty="0" smtClean="0"/>
              <a:t> О.И. Развитие детского туризма: основные статистические метрики // Сервис в России и за рубежом. 2018. Т. 12. </a:t>
            </a:r>
            <a:r>
              <a:rPr lang="ru-RU" dirty="0" err="1" smtClean="0"/>
              <a:t>Вып</a:t>
            </a:r>
            <a:r>
              <a:rPr lang="ru-RU" dirty="0" smtClean="0"/>
              <a:t>. 2. С. 46-58.</a:t>
            </a:r>
          </a:p>
          <a:p>
            <a:r>
              <a:rPr lang="en-US" dirty="0" smtClean="0"/>
              <a:t>DOI: 10.24411/1995-042X-2018-10204</a:t>
            </a:r>
            <a:endParaRPr lang="ru-RU" dirty="0" smtClean="0"/>
          </a:p>
          <a:p>
            <a:r>
              <a:rPr lang="ru-RU" dirty="0" smtClean="0"/>
              <a:t>Голикова О.М. Исследование основных направлений детского туризма // Сервис +. 2013. </a:t>
            </a:r>
            <a:r>
              <a:rPr lang="en-US" dirty="0" smtClean="0"/>
              <a:t>№1. C. 62-66</a:t>
            </a:r>
          </a:p>
          <a:p>
            <a:r>
              <a:rPr lang="ru-RU" dirty="0" smtClean="0"/>
              <a:t>Детский и юношеский туризм на сельских территориях / Под ред. Е.Е. </a:t>
            </a:r>
            <a:r>
              <a:rPr lang="ru-RU" dirty="0" err="1" smtClean="0"/>
              <a:t>Шарафановой</a:t>
            </a:r>
            <a:r>
              <a:rPr lang="ru-RU" dirty="0" smtClean="0"/>
              <a:t>, Е.В. Печерицы. СПб., 2015.</a:t>
            </a:r>
          </a:p>
          <a:p>
            <a:r>
              <a:rPr lang="ru-RU" dirty="0" smtClean="0"/>
              <a:t>Константинов Ю.С. История отечественного детского туризма. 1918-2018 гг. М. 2018. С. 144-145.</a:t>
            </a:r>
          </a:p>
          <a:p>
            <a:r>
              <a:rPr lang="ru-RU" dirty="0" smtClean="0"/>
              <a:t>Чичкина С. Детский отдых в России // Туризм: практика, проблемы, перспективы. – 2009. №6</a:t>
            </a:r>
          </a:p>
          <a:p>
            <a:r>
              <a:rPr lang="ru-RU" dirty="0" smtClean="0"/>
              <a:t>Кривошеева Т.М., Голикова О.М. Практика организации детского отдыха как приоритетного направления социального туризма // Проблемы и пути развития Российской провинции: Монография. Т. 5 «Культура, туризм и гостеприимство». Пенза, 2011</a:t>
            </a:r>
          </a:p>
          <a:p>
            <a:r>
              <a:rPr lang="ru-RU" dirty="0" err="1" smtClean="0"/>
              <a:t>Латыпова</a:t>
            </a:r>
            <a:r>
              <a:rPr lang="ru-RU" dirty="0" smtClean="0"/>
              <a:t> А.Р., Ахметова А.Р. Развитие российского детского туризма (2015-2017 гг.) //Историко-культурное наследие как потенциал развития туристско-рекреационной сферы: Мат. </a:t>
            </a:r>
            <a:r>
              <a:rPr lang="ru-RU" dirty="0" err="1" smtClean="0"/>
              <a:t>Междунар</a:t>
            </a:r>
            <a:r>
              <a:rPr lang="ru-RU" dirty="0" smtClean="0"/>
              <a:t>. </a:t>
            </a:r>
            <a:r>
              <a:rPr lang="ru-RU" dirty="0" err="1" smtClean="0"/>
              <a:t>науч.-практ</a:t>
            </a:r>
            <a:r>
              <a:rPr lang="ru-RU" dirty="0" smtClean="0"/>
              <a:t>. </a:t>
            </a:r>
            <a:r>
              <a:rPr lang="ru-RU" dirty="0" err="1" smtClean="0"/>
              <a:t>конф</a:t>
            </a:r>
            <a:r>
              <a:rPr lang="ru-RU" dirty="0" smtClean="0"/>
              <a:t>. 2017. С. 164-170.</a:t>
            </a:r>
          </a:p>
          <a:p>
            <a:r>
              <a:rPr lang="ru-RU" dirty="0" smtClean="0"/>
              <a:t> Павлов Е.А., Белякова И.В. Сравнительная характеристика показателей развития детско-юношеского туризма в системе дополнительного образования и спортивного туризма //Сервис в России и за рубежом. 2016. Т. 10. № 3 (64). С. 53-59.</a:t>
            </a:r>
          </a:p>
          <a:p>
            <a:r>
              <a:rPr lang="ru-RU" dirty="0" smtClean="0"/>
              <a:t>Проект Плана основных мероприятий до 2020 года, проводимых в рамках Десятилетия детства. </a:t>
            </a:r>
            <a:r>
              <a:rPr lang="en-US" dirty="0" smtClean="0"/>
              <a:t>URL: </a:t>
            </a:r>
            <a:r>
              <a:rPr lang="en-US" dirty="0" smtClean="0">
                <a:hlinkClick r:id="rId3"/>
              </a:rPr>
              <a:t>https://rosmintrud.ru/docs/mintrud/analytics/143</a:t>
            </a:r>
            <a:endParaRPr lang="ru-RU" dirty="0" smtClean="0"/>
          </a:p>
          <a:p>
            <a:r>
              <a:rPr lang="ru-RU" dirty="0" smtClean="0"/>
              <a:t>Соболенко В. Е. </a:t>
            </a:r>
            <a:r>
              <a:rPr lang="ru-RU" dirty="0" err="1" smtClean="0"/>
              <a:t>Этнотуризм</a:t>
            </a:r>
            <a:r>
              <a:rPr lang="ru-RU" dirty="0" smtClean="0"/>
              <a:t> в России: современное состояние и ориентиры развития // Актуальные исследования. 2020. №24 (27).  С. 66-70. URL: </a:t>
            </a:r>
            <a:r>
              <a:rPr lang="ru-RU" dirty="0" smtClean="0">
                <a:hlinkClick r:id="rId4"/>
              </a:rPr>
              <a:t>https://apni.ru/article/1689-etnoturizm-v-rossii-sovremennoe-sostoyanie</a:t>
            </a:r>
            <a:endParaRPr lang="ru-RU" dirty="0" smtClean="0"/>
          </a:p>
          <a:p>
            <a:r>
              <a:rPr lang="ru-RU" dirty="0" smtClean="0"/>
              <a:t>Якунин В.Н. Видовые особенности и классификация туризма в отечественной историографии // Наука и туризм: стратегии взаимодействия. 2015. № 4 (2). С. 65-71.</a:t>
            </a:r>
          </a:p>
          <a:p>
            <a:r>
              <a:rPr lang="ru-RU" b="1" dirty="0" smtClean="0"/>
              <a:t> </a:t>
            </a:r>
            <a:r>
              <a:rPr lang="ru-RU" dirty="0" smtClean="0"/>
              <a:t>Якунин В.Н. Историография видовых особенностей туризма // География и туризм: Сб.</a:t>
            </a:r>
            <a:r>
              <a:rPr lang="ru-RU" b="1" dirty="0" smtClean="0"/>
              <a:t> </a:t>
            </a:r>
            <a:r>
              <a:rPr lang="ru-RU" dirty="0" err="1" smtClean="0"/>
              <a:t>науч</a:t>
            </a:r>
            <a:r>
              <a:rPr lang="ru-RU" dirty="0" smtClean="0"/>
              <a:t>. тр. Пермь, 2016. С. 43-52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06495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Благодарю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000108"/>
            <a:ext cx="2606732" cy="260673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6" y="928670"/>
            <a:ext cx="2143140" cy="30935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876"/>
            <a:ext cx="2279333" cy="2279333"/>
          </a:xfrm>
          <a:prstGeom prst="rect">
            <a:avLst/>
          </a:prstGeom>
        </p:spPr>
      </p:pic>
      <p:pic>
        <p:nvPicPr>
          <p:cNvPr id="8" name="Picture 2" descr="D:\Мои документы\Ассоциация 150 культур Дона\2023\Планы на 2023-2024 учебный год\Этноэкологический туризм в Ростовской обл\Обложка презентаци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928670"/>
            <a:ext cx="4071934" cy="2290463"/>
          </a:xfrm>
          <a:prstGeom prst="rect">
            <a:avLst/>
          </a:prstGeom>
          <a:noFill/>
        </p:spPr>
      </p:pic>
      <p:pic>
        <p:nvPicPr>
          <p:cNvPr id="10" name="Picture 2" descr="D:\Мои документы\Ассоциация 150 культур Дона\2023\Планы на 2023-2024 учебный год\Этноэкологический туризм в Ростовской обл\ropOxgc7OY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89" y="3214686"/>
            <a:ext cx="4214811" cy="1896665"/>
          </a:xfrm>
          <a:prstGeom prst="rect">
            <a:avLst/>
          </a:prstGeom>
          <a:noFill/>
        </p:spPr>
      </p:pic>
      <p:pic>
        <p:nvPicPr>
          <p:cNvPr id="19458" name="Picture 2" descr="D:\Фото\2023_август_ Дивноморск\20230818_1950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3" y="4000504"/>
            <a:ext cx="3016271" cy="1357322"/>
          </a:xfrm>
          <a:prstGeom prst="rect">
            <a:avLst/>
          </a:prstGeom>
          <a:noFill/>
        </p:spPr>
      </p:pic>
      <p:pic>
        <p:nvPicPr>
          <p:cNvPr id="12" name="Picture 2" descr="G:\150 культур Дона-архив\Конференция Детский туризм\веломарафон-26.08.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5359958"/>
            <a:ext cx="3328982" cy="1498042"/>
          </a:xfrm>
          <a:prstGeom prst="rect">
            <a:avLst/>
          </a:prstGeom>
          <a:noFill/>
        </p:spPr>
      </p:pic>
      <p:pic>
        <p:nvPicPr>
          <p:cNvPr id="14" name="Picture 3" descr="G:\150 культур Дона-архив\Конференция Детский туризм\ДНК 1 смен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5143512"/>
            <a:ext cx="2285984" cy="1714488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5334940"/>
            <a:ext cx="2030746" cy="15230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905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В Ростовской области работу по развитию детского туризма проводит </a:t>
            </a:r>
            <a:r>
              <a:rPr lang="ru-RU" b="1" dirty="0" err="1" smtClean="0"/>
              <a:t>минобразования</a:t>
            </a:r>
            <a:r>
              <a:rPr lang="ru-RU" b="1" dirty="0" smtClean="0"/>
              <a:t> совместно с министерством культуры</a:t>
            </a:r>
            <a:r>
              <a:rPr lang="ru-RU" dirty="0" smtClean="0"/>
              <a:t>. Сегодня на Дону функционирует </a:t>
            </a:r>
            <a:r>
              <a:rPr lang="ru-RU" u="sng" dirty="0" smtClean="0"/>
              <a:t>4 специализированных организации дополнительного образования детей туристско-краеведческой направленности, действует более 900 кружков и секций, открытых, в том числе и в общеобразовательных организациях. Их посещают 19 544 учащихся. </a:t>
            </a:r>
          </a:p>
          <a:p>
            <a:pPr>
              <a:buNone/>
            </a:pPr>
            <a:r>
              <a:rPr lang="ru-RU" b="1" dirty="0" smtClean="0"/>
              <a:t>04.12.2014 Сайт Администрации Ростовской области</a:t>
            </a:r>
          </a:p>
          <a:p>
            <a:pPr>
              <a:buNone/>
            </a:pPr>
            <a:r>
              <a:rPr lang="ru-RU" b="1" dirty="0" err="1" smtClean="0"/>
              <a:t>BezFormata</a:t>
            </a:r>
            <a:r>
              <a:rPr lang="ru-RU" b="1" dirty="0" smtClean="0"/>
              <a:t> 11 января 2019 года</a:t>
            </a:r>
            <a:endParaRPr lang="ru-RU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42852"/>
            <a:ext cx="1552571" cy="14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26352"/>
          </a:xfrm>
        </p:spPr>
        <p:txBody>
          <a:bodyPr>
            <a:normAutofit/>
          </a:bodyPr>
          <a:lstStyle/>
          <a:p>
            <a:r>
              <a:rPr lang="ru-RU" dirty="0" smtClean="0"/>
              <a:t>Рамки обсуждаемых проблем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r>
              <a:rPr lang="ru-RU" dirty="0" smtClean="0"/>
              <a:t> детский туризм, как феномен культурной, экологической и экономической жизни Ростовской области.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071810"/>
            <a:ext cx="48908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dirty="0"/>
              <a:t>этническая культура в силу сложности, многогранности и многомерности не совпадает с географией этносов, тем более не вписывается в административные </a:t>
            </a:r>
            <a:r>
              <a:rPr lang="ru-RU" sz="2400" dirty="0" smtClean="0"/>
              <a:t>границы Ростовской области. </a:t>
            </a:r>
            <a:r>
              <a:rPr lang="ru-RU" sz="2400" dirty="0"/>
              <a:t>К</a:t>
            </a:r>
            <a:r>
              <a:rPr lang="ru-RU" sz="2400" dirty="0" smtClean="0"/>
              <a:t>ак оценить ее вклад в туристский потенциал Ростовской области?</a:t>
            </a:r>
            <a:endParaRPr lang="ru-RU" sz="2400" dirty="0"/>
          </a:p>
        </p:txBody>
      </p:sp>
      <p:pic>
        <p:nvPicPr>
          <p:cNvPr id="6" name="Picture 2" descr="D:\Мои документы\Ассоциация 150 культур Дона\2023\Планы на 2023-2024 учебный год\Этноэкологический туризм в Ростовской обл\T2hakyNKIZ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429000"/>
            <a:ext cx="4281424" cy="2856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7524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r>
              <a:rPr lang="ru-RU" dirty="0" smtClean="0"/>
              <a:t>Актуальность 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786874" cy="235745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«Детский туризм, просуществовавший около ста лет в нашей стране, постепенно сходит на нет. Организация выездных занятий в природную среду, проведение походов практически свелось к нулю. В результате из этой сферы ушли профессиональные кадры. </a:t>
            </a:r>
          </a:p>
          <a:p>
            <a:r>
              <a:rPr lang="ru-RU" dirty="0" smtClean="0"/>
              <a:t>Раньше активный туризм рассматривался как воспитательный процесс патриотизма в широком понимании и образования и оздоровления. Он выполнял такие задачи, как изучение родного края, приобретение навыков выживания в природной среде, подготовка к сдаче норм ГТО…»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https://tour-vestnik.ru/detskij-turizm-v-2022-godu-obzor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5094" y="2428868"/>
            <a:ext cx="346890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 descr="G:\150 культур Дона-архив\Конференция Детский туризм\45345_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8934"/>
            <a:ext cx="3857620" cy="2730008"/>
          </a:xfrm>
          <a:prstGeom prst="rect">
            <a:avLst/>
          </a:prstGeom>
          <a:noFill/>
        </p:spPr>
      </p:pic>
      <p:pic>
        <p:nvPicPr>
          <p:cNvPr id="14342" name="Picture 6" descr="G:\150 культур Дона-архив\Конференция Детский туризм\марш юннатов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1195" y="4643422"/>
            <a:ext cx="5272805" cy="2214578"/>
          </a:xfrm>
          <a:prstGeom prst="rect">
            <a:avLst/>
          </a:prstGeom>
          <a:noFill/>
        </p:spPr>
      </p:pic>
      <p:pic>
        <p:nvPicPr>
          <p:cNvPr id="14340" name="Picture 4" descr="G:\150 культур Дона-архив\Конференция Детский туризм\реклама туризма в СССР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185788"/>
            <a:ext cx="3857620" cy="1672212"/>
          </a:xfrm>
          <a:prstGeom prst="rect">
            <a:avLst/>
          </a:prstGeom>
          <a:noFill/>
        </p:spPr>
      </p:pic>
      <p:pic>
        <p:nvPicPr>
          <p:cNvPr id="14343" name="Picture 7" descr="G:\150 культур Дона-архив\Конференция Детский туризм\плака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928934"/>
            <a:ext cx="1118105" cy="171412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857620" y="6215082"/>
            <a:ext cx="2439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https://tlib61.ru/history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Ценность </a:t>
            </a:r>
            <a:r>
              <a:rPr lang="ru-RU" sz="3200" b="1" dirty="0" err="1" smtClean="0"/>
              <a:t>этноэкологического</a:t>
            </a:r>
            <a:r>
              <a:rPr lang="ru-RU" sz="3200" b="1" dirty="0" smtClean="0"/>
              <a:t> туризма для социально-культурного развития Ростовской области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 Осознание вклада </a:t>
            </a:r>
            <a:r>
              <a:rPr lang="ru-RU" dirty="0"/>
              <a:t>этнокультурного потенциала </a:t>
            </a:r>
            <a:r>
              <a:rPr lang="ru-RU" dirty="0" smtClean="0"/>
              <a:t>Ростовской области в </a:t>
            </a:r>
            <a:r>
              <a:rPr lang="ru-RU" dirty="0"/>
              <a:t>формирование конкурентных </a:t>
            </a:r>
            <a:r>
              <a:rPr lang="ru-RU" dirty="0" smtClean="0"/>
              <a:t>преимуществ.</a:t>
            </a:r>
            <a:endParaRPr lang="ru-RU" dirty="0"/>
          </a:p>
          <a:p>
            <a:r>
              <a:rPr lang="ru-RU" dirty="0" smtClean="0"/>
              <a:t>Реализация </a:t>
            </a:r>
            <a:r>
              <a:rPr lang="ru-RU" dirty="0"/>
              <a:t>этнокультурного потенциала </a:t>
            </a:r>
            <a:r>
              <a:rPr lang="ru-RU" dirty="0" smtClean="0"/>
              <a:t>территории в социально-экономическом развитии Ростовской области.</a:t>
            </a:r>
          </a:p>
          <a:p>
            <a:r>
              <a:rPr lang="ru-RU" b="1" dirty="0"/>
              <a:t>К</a:t>
            </a:r>
            <a:r>
              <a:rPr lang="ru-RU" b="1" dirty="0" smtClean="0"/>
              <a:t>оммуникация </a:t>
            </a:r>
            <a:r>
              <a:rPr lang="ru-RU" b="1" dirty="0"/>
              <a:t>между активными субъектами местного </a:t>
            </a:r>
            <a:r>
              <a:rPr lang="ru-RU" b="1" dirty="0" smtClean="0"/>
              <a:t>сообщества</a:t>
            </a:r>
          </a:p>
          <a:p>
            <a:r>
              <a:rPr lang="ru-RU" dirty="0"/>
              <a:t>вместо конфликтов и конфронтации </a:t>
            </a:r>
            <a:r>
              <a:rPr lang="ru-RU" dirty="0" smtClean="0"/>
              <a:t>формирование пространства </a:t>
            </a:r>
            <a:r>
              <a:rPr lang="ru-RU" dirty="0"/>
              <a:t>согласования разнородных интересов, по разному устроенных картин </a:t>
            </a:r>
            <a:r>
              <a:rPr lang="ru-RU" dirty="0" smtClean="0"/>
              <a:t>мира.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182476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Экономические выгоды в </a:t>
            </a:r>
            <a:r>
              <a:rPr lang="ru-RU" sz="2800" b="1" dirty="0"/>
              <a:t>процессе </a:t>
            </a:r>
            <a:r>
              <a:rPr lang="ru-RU" sz="2800" b="1" dirty="0" smtClean="0"/>
              <a:t>реализации этнокультурного потенциала Ростовской области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257800"/>
          </a:xfrm>
        </p:spPr>
        <p:txBody>
          <a:bodyPr>
            <a:normAutofit fontScale="77500" lnSpcReduction="20000"/>
          </a:bodyPr>
          <a:lstStyle/>
          <a:p>
            <a:endParaRPr lang="ru-RU" i="1" dirty="0" smtClean="0"/>
          </a:p>
          <a:p>
            <a:r>
              <a:rPr lang="ru-RU" i="1" dirty="0" smtClean="0"/>
              <a:t>создание </a:t>
            </a:r>
            <a:r>
              <a:rPr lang="ru-RU" i="1" dirty="0"/>
              <a:t>благоприятного имиджа на туристском рынке </a:t>
            </a:r>
            <a:r>
              <a:rPr lang="ru-RU" i="1" dirty="0" smtClean="0"/>
              <a:t>(этнографический</a:t>
            </a:r>
            <a:r>
              <a:rPr lang="ru-RU" i="1" dirty="0"/>
              <a:t>, </a:t>
            </a:r>
            <a:r>
              <a:rPr lang="ru-RU" i="1" dirty="0" err="1"/>
              <a:t>этноэкологический</a:t>
            </a:r>
            <a:r>
              <a:rPr lang="ru-RU" i="1" dirty="0"/>
              <a:t>, </a:t>
            </a:r>
            <a:r>
              <a:rPr lang="ru-RU" i="1" dirty="0" smtClean="0"/>
              <a:t>событийный);</a:t>
            </a:r>
          </a:p>
          <a:p>
            <a:r>
              <a:rPr lang="ru-RU" i="1" dirty="0"/>
              <a:t>развитие сферы культуры (коммерческий интерес к культурному своеобразию, заметный в последние десятилетия во всем мире, стимулирует развитие </a:t>
            </a:r>
            <a:r>
              <a:rPr lang="ru-RU" b="1" i="1" dirty="0" smtClean="0"/>
              <a:t>событийного туризма</a:t>
            </a:r>
            <a:r>
              <a:rPr lang="ru-RU" dirty="0" smtClean="0"/>
              <a:t>);</a:t>
            </a:r>
            <a:endParaRPr lang="ru-RU" dirty="0"/>
          </a:p>
          <a:p>
            <a:r>
              <a:rPr lang="ru-RU" i="1" dirty="0"/>
              <a:t>повышение регионального самосознания жителей </a:t>
            </a:r>
            <a:r>
              <a:rPr lang="ru-RU" i="1" dirty="0" smtClean="0"/>
              <a:t>Ростовской области(историко-культурная </a:t>
            </a:r>
            <a:r>
              <a:rPr lang="ru-RU" i="1" dirty="0"/>
              <a:t>самобытность вносит существенный вклад в </a:t>
            </a:r>
            <a:r>
              <a:rPr lang="ru-RU" b="1" i="1" dirty="0"/>
              <a:t>формирование региональной </a:t>
            </a:r>
            <a:r>
              <a:rPr lang="ru-RU" b="1" i="1" dirty="0" smtClean="0"/>
              <a:t>идентичности</a:t>
            </a:r>
            <a:r>
              <a:rPr lang="ru-RU" i="1" dirty="0" smtClean="0"/>
              <a:t>);</a:t>
            </a:r>
            <a:endParaRPr lang="ru-RU" i="1" dirty="0"/>
          </a:p>
          <a:p>
            <a:r>
              <a:rPr lang="ru-RU" i="1" dirty="0"/>
              <a:t>использование </a:t>
            </a:r>
            <a:r>
              <a:rPr lang="ru-RU" b="1" i="1" dirty="0"/>
              <a:t>традиционных знаний </a:t>
            </a:r>
            <a:r>
              <a:rPr lang="ru-RU" b="1" i="1" dirty="0" smtClean="0"/>
              <a:t>народов</a:t>
            </a:r>
            <a:r>
              <a:rPr lang="ru-RU" i="1" dirty="0" smtClean="0"/>
              <a:t>, поселявшихся на Дону </a:t>
            </a:r>
            <a:r>
              <a:rPr lang="ru-RU" i="1" dirty="0"/>
              <a:t>(в науке, медицине, спорте, </a:t>
            </a:r>
            <a:r>
              <a:rPr lang="ru-RU" i="1" dirty="0" err="1"/>
              <a:t>этноэкономике</a:t>
            </a:r>
            <a:r>
              <a:rPr lang="ru-RU" i="1" dirty="0"/>
              <a:t> и др.).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51920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229600" cy="293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3357562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В наше время дети </a:t>
            </a:r>
            <a:r>
              <a:rPr lang="ru-RU" sz="1600" b="1" dirty="0" smtClean="0"/>
              <a:t>без особого энтузиазма относятся к каким-либо поездкам и отдыху вне дома</a:t>
            </a:r>
            <a:r>
              <a:rPr lang="ru-RU" sz="1600" dirty="0" smtClean="0"/>
              <a:t>, так как современные технологии и мир интернета поглотили их в свои сети, отодвинув на задний план живое общение, обучение чему-либо новому, интересному и познавательному. Хорошим решением для родителей будет </a:t>
            </a:r>
            <a:r>
              <a:rPr lang="ru-RU" sz="1600" b="1" dirty="0" smtClean="0"/>
              <a:t>покупка путевки в детский профильный или тематический лагерь</a:t>
            </a:r>
            <a:r>
              <a:rPr lang="ru-RU" sz="1600" dirty="0" smtClean="0"/>
              <a:t>. К счастью, подходящих вариантов огромное количество, и для каждого можно подобрать отдых, пересекающийся с интересами ребенка.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3" descr="G:\150 культур Дона-архив\Конференция Детский туризм\карикатуры детского отдых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714880"/>
            <a:ext cx="3214678" cy="2143119"/>
          </a:xfrm>
          <a:prstGeom prst="rect">
            <a:avLst/>
          </a:prstGeom>
          <a:noFill/>
        </p:spPr>
      </p:pic>
      <p:pic>
        <p:nvPicPr>
          <p:cNvPr id="7" name="Picture 2" descr="G:\150 культур Дона-архив\Конференция Детский туризм\afisha_rovesnik_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982382"/>
            <a:ext cx="1314603" cy="1875618"/>
          </a:xfrm>
          <a:prstGeom prst="rect">
            <a:avLst/>
          </a:prstGeom>
          <a:noFill/>
        </p:spPr>
      </p:pic>
      <p:pic>
        <p:nvPicPr>
          <p:cNvPr id="8" name="Picture 5" descr="D:\Мои документы\Ассоциация 150 культур Дона\2023\Планы на 2023-2024 учебный год\Этноэкологический туризм в Ростовской обл\РРЕНКА_20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477" y="3143248"/>
            <a:ext cx="3492523" cy="1571636"/>
          </a:xfrm>
          <a:prstGeom prst="rect">
            <a:avLst/>
          </a:prstGeom>
          <a:noFill/>
        </p:spPr>
      </p:pic>
      <p:pic>
        <p:nvPicPr>
          <p:cNvPr id="16387" name="Picture 3" descr="G:\150 культур Дона-архив\Конференция Детский туризм\типичные фото современного лагер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143248"/>
            <a:ext cx="3106880" cy="2070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Многоуровневая система управления и организации отдыха детей. Государственный уровень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r>
              <a:rPr lang="ru-RU" u="sng" dirty="0" smtClean="0"/>
              <a:t>На государственном уровне</a:t>
            </a:r>
            <a:r>
              <a:rPr lang="ru-RU" dirty="0" smtClean="0"/>
              <a:t> вопросами детского отдыха и оздоровления занимаются </a:t>
            </a:r>
            <a:r>
              <a:rPr lang="ru-RU" b="1" dirty="0" smtClean="0"/>
              <a:t>законодательные и исполнительные органы власти. </a:t>
            </a:r>
            <a:r>
              <a:rPr lang="ru-RU" dirty="0" smtClean="0"/>
              <a:t>С 2017 года</a:t>
            </a:r>
            <a:r>
              <a:rPr lang="ru-RU" i="1" dirty="0" smtClean="0"/>
              <a:t> </a:t>
            </a:r>
            <a:r>
              <a:rPr lang="ru-RU" dirty="0" smtClean="0"/>
              <a:t>государственное регулирование и контроль за организацией отдыха и оздоровления детей возложено на </a:t>
            </a:r>
            <a:r>
              <a:rPr lang="ru-RU" b="1" dirty="0" err="1" smtClean="0"/>
              <a:t>Минобрнауки</a:t>
            </a:r>
            <a:r>
              <a:rPr lang="ru-RU" b="1" dirty="0" smtClean="0"/>
              <a:t> России</a:t>
            </a:r>
            <a:r>
              <a:rPr lang="ru-RU" dirty="0" smtClean="0"/>
              <a:t>, а затем на Министерство просвещения России. А именно - на </a:t>
            </a:r>
            <a:r>
              <a:rPr lang="ru-RU" b="1" dirty="0" smtClean="0"/>
              <a:t>Департамент государственной политики в сфере воспитания, дополнительного образования и детского отдыха и его подведомственное учреждение - «Федеральный центр дополнительного образования и организации отдыха и оздоровления детей»</a:t>
            </a:r>
            <a:r>
              <a:rPr lang="ru-RU" dirty="0" smtClean="0"/>
              <a:t>.</a:t>
            </a:r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dirty="0" smtClean="0"/>
              <a:t>Из федерального бюджета выделяются средства на детский туризм. Более 30 тысяч школьников в возрасте от 10-17 лет из 85 регионов страны в 2022году отправились в интересные путешествия по стране. При формировании групп особое внимание уделялось учащимся – победителям олимпиад и конкурсов, учащимся школ искусств, общеобразовательных учреждений и кадетских корпусов.</a:t>
            </a:r>
          </a:p>
          <a:p>
            <a:r>
              <a:rPr lang="ru-RU" dirty="0" smtClean="0"/>
              <a:t>в рамках </a:t>
            </a:r>
            <a:r>
              <a:rPr lang="ru-RU" b="1" dirty="0" smtClean="0"/>
              <a:t>национального проекта «Туризм и индустрия гостеприимства»</a:t>
            </a:r>
            <a:r>
              <a:rPr lang="ru-RU" dirty="0" smtClean="0"/>
              <a:t> запущена новая программа, направленная на повышение доступности и популяризацию туризма для школьников. Её главная цель – </a:t>
            </a:r>
            <a:r>
              <a:rPr lang="ru-RU" b="1" dirty="0" smtClean="0"/>
              <a:t>познакомить ребят с историей родного края в рамках небольших путешествий</a:t>
            </a:r>
            <a:r>
              <a:rPr lang="ru-RU" dirty="0" smtClean="0"/>
              <a:t>. Выделяются на эти цели 500 млн. рублей, которые в виде субсидий получат 18 регионов, которые реализуют специально разработанные турпакеты для детей школьного возраста.</a:t>
            </a:r>
          </a:p>
          <a:p>
            <a:r>
              <a:rPr lang="ru-RU" dirty="0" smtClean="0"/>
              <a:t>  Одним из его дополнительных ресурсов является </a:t>
            </a:r>
            <a:r>
              <a:rPr lang="ru-RU" b="1" dirty="0" smtClean="0"/>
              <a:t>Федеральный центр детско-юношеского туризма и краеведения</a:t>
            </a:r>
            <a:r>
              <a:rPr lang="ru-RU" dirty="0" smtClean="0"/>
              <a:t>. Центр участвует в программах по развитию детского туризма, в частности, в создании </a:t>
            </a:r>
            <a:r>
              <a:rPr lang="ru-RU" b="1" dirty="0" smtClean="0"/>
              <a:t>Реестра школьных познавательных маршрутов в </a:t>
            </a:r>
            <a:r>
              <a:rPr lang="ru-RU" dirty="0" smtClean="0"/>
              <a:t>исполнение поручений Президента Российской Федерации.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874689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1918</Words>
  <Application>Microsoft Office PowerPoint</Application>
  <PresentationFormat>Экран (4:3)</PresentationFormat>
  <Paragraphs>135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Acrobat Document</vt:lpstr>
      <vt:lpstr>Развитие детского  туризма. Этноэкологический аспект</vt:lpstr>
      <vt:lpstr>Понятие «Детский туризм»</vt:lpstr>
      <vt:lpstr>Слайд 3</vt:lpstr>
      <vt:lpstr>Рамки обсуждаемых проблем</vt:lpstr>
      <vt:lpstr>Актуальность темы</vt:lpstr>
      <vt:lpstr>Ценность этноэкологического туризма для социально-культурного развития Ростовской области</vt:lpstr>
      <vt:lpstr>Экономические выгоды в процессе реализации этнокультурного потенциала Ростовской области</vt:lpstr>
      <vt:lpstr>Слайд 8</vt:lpstr>
      <vt:lpstr>Многоуровневая система управления и организации отдыха детей. Государственный уровень</vt:lpstr>
      <vt:lpstr>Региональный уровень управления туризмом</vt:lpstr>
      <vt:lpstr>Адыгея. В гостях у Замудина Гучева - мастера музыкальных инструментов </vt:lpstr>
      <vt:lpstr>Северная Осетия</vt:lpstr>
      <vt:lpstr>Российский союз туриндустрии</vt:lpstr>
      <vt:lpstr>Рынок детского туризма</vt:lpstr>
      <vt:lpstr>Как вы считаете, что больше всего мешает росту и развитию детского туризма? </vt:lpstr>
      <vt:lpstr>Индустрия детского туризма в РФ</vt:lpstr>
      <vt:lpstr>Слайд 17</vt:lpstr>
      <vt:lpstr>Статистика до 2018г.</vt:lpstr>
      <vt:lpstr>динамика видов детского туризма</vt:lpstr>
      <vt:lpstr>Ситуация после ковидных ограничений</vt:lpstr>
      <vt:lpstr>Общественные и некоммерческие организации</vt:lpstr>
      <vt:lpstr>Предлагаемые меры по развитию детского туризма:</vt:lpstr>
      <vt:lpstr>Этноэкологические аспекты детского туризма</vt:lpstr>
      <vt:lpstr> </vt:lpstr>
      <vt:lpstr>Армянский этнокультурный код на Дону</vt:lpstr>
      <vt:lpstr>Евреи на Дону</vt:lpstr>
      <vt:lpstr>Источники информации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детского  туризма на Юге России. Этноэкологический аспект</dc:title>
  <dc:creator>ИРИНА</dc:creator>
  <cp:lastModifiedBy>Irina</cp:lastModifiedBy>
  <cp:revision>93</cp:revision>
  <dcterms:created xsi:type="dcterms:W3CDTF">2023-09-17T05:44:37Z</dcterms:created>
  <dcterms:modified xsi:type="dcterms:W3CDTF">2023-09-27T05:54:43Z</dcterms:modified>
</cp:coreProperties>
</file>