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3" r:id="rId2"/>
    <p:sldId id="310" r:id="rId3"/>
    <p:sldId id="291" r:id="rId4"/>
    <p:sldId id="305" r:id="rId5"/>
    <p:sldId id="288" r:id="rId6"/>
    <p:sldId id="301" r:id="rId7"/>
    <p:sldId id="292" r:id="rId8"/>
    <p:sldId id="311" r:id="rId9"/>
    <p:sldId id="302" r:id="rId10"/>
    <p:sldId id="293" r:id="rId11"/>
    <p:sldId id="309" r:id="rId12"/>
    <p:sldId id="300" r:id="rId13"/>
    <p:sldId id="298" r:id="rId14"/>
    <p:sldId id="308" r:id="rId15"/>
    <p:sldId id="307" r:id="rId16"/>
    <p:sldId id="306" r:id="rId17"/>
    <p:sldId id="297" r:id="rId18"/>
    <p:sldId id="299" r:id="rId19"/>
    <p:sldId id="304" r:id="rId20"/>
    <p:sldId id="284" r:id="rId21"/>
    <p:sldId id="28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B" initials="S" lastIdx="1" clrIdx="0">
    <p:extLst>
      <p:ext uri="{19B8F6BF-5375-455C-9EA6-DF929625EA0E}">
        <p15:presenceInfo xmlns:p15="http://schemas.microsoft.com/office/powerpoint/2012/main" userId="SV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1230F-92ED-4911-81CD-D3C07A632D6B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F221D-A668-4DD6-9DF2-D8F793564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2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344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904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0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601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7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08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568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389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02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65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627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14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8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088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55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1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62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0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8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221D-A668-4DD6-9DF2-D8F793564EA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7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3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5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5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98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44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1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57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47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8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4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67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D2271-271E-4DCC-9800-FA6A7BAECA9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BF056-F633-4DE5-9DE8-04CAD6DD1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6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744A8FD-E9E5-4CA6-B138-B5FC97DC23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A2573CC-30EF-4D97-9A10-FE4CF1A06C4F}"/>
              </a:ext>
            </a:extLst>
          </p:cNvPr>
          <p:cNvSpPr/>
          <p:nvPr/>
        </p:nvSpPr>
        <p:spPr>
          <a:xfrm>
            <a:off x="63924" y="6466412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8">
            <a:extLst>
              <a:ext uri="{FF2B5EF4-FFF2-40B4-BE49-F238E27FC236}">
                <a16:creationId xmlns:a16="http://schemas.microsoft.com/office/drawing/2014/main" id="{7CEBEA11-F952-4DC3-9CFB-D52C8D88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788" y="6501363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D8FB1E1-F4AE-45B1-8800-E8AF6A20DABB}"/>
              </a:ext>
            </a:extLst>
          </p:cNvPr>
          <p:cNvSpPr/>
          <p:nvPr/>
        </p:nvSpPr>
        <p:spPr>
          <a:xfrm>
            <a:off x="0" y="-79898"/>
            <a:ext cx="12192000" cy="69378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2" descr="C:\Users\User\Desktop\графика в гл 3 Хорошев.png">
            <a:extLst>
              <a:ext uri="{FF2B5EF4-FFF2-40B4-BE49-F238E27FC236}">
                <a16:creationId xmlns:a16="http://schemas.microsoft.com/office/drawing/2014/main" id="{ECC8EE7E-BA7E-41F1-99AA-C0EA2E929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6000"/>
          </a:blip>
          <a:srcRect/>
          <a:stretch>
            <a:fillRect/>
          </a:stretch>
        </p:blipFill>
        <p:spPr bwMode="auto">
          <a:xfrm>
            <a:off x="290020" y="316477"/>
            <a:ext cx="11567603" cy="640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A2A783-174A-48CB-A873-6F09F8F25DBF}"/>
              </a:ext>
            </a:extLst>
          </p:cNvPr>
          <p:cNvSpPr txBox="1"/>
          <p:nvPr/>
        </p:nvSpPr>
        <p:spPr>
          <a:xfrm>
            <a:off x="3548473" y="328661"/>
            <a:ext cx="7804348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Южный научный центр </a:t>
            </a:r>
            <a:endParaRPr lang="ru-RU" sz="2000" b="1" cap="all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российской </a:t>
            </a:r>
            <a:r>
              <a:rPr lang="ru-RU" sz="20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академии наук</a:t>
            </a:r>
          </a:p>
          <a:p>
            <a:r>
              <a:rPr lang="ru-RU" sz="20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РУССКОЕ ГЕОГРАФИЧЕСКОЕ ОБЩЕСТВО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4DE630A-16F4-433F-BE6F-A093FEEFF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19" y="99935"/>
            <a:ext cx="1416374" cy="139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2">
            <a:extLst>
              <a:ext uri="{FF2B5EF4-FFF2-40B4-BE49-F238E27FC236}">
                <a16:creationId xmlns:a16="http://schemas.microsoft.com/office/drawing/2014/main" id="{7BD9A59F-4EF6-44CC-8124-A5879B91C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5248" y="182761"/>
            <a:ext cx="1504370" cy="125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90021" y="6131321"/>
            <a:ext cx="114479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ХОРОШЕВ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ОЛЕГ АНАТОЛЬЕВИЧ</a:t>
            </a: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altLang="ru-RU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кандидат географических наук, </a:t>
            </a:r>
            <a:r>
              <a:rPr lang="ru-RU" altLang="ru-RU" i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</a:t>
            </a:r>
            <a:r>
              <a:rPr lang="ru-RU" altLang="ru-RU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научный сотрудник Южного научного центра </a:t>
            </a:r>
            <a:r>
              <a:rPr lang="ru-RU" altLang="ru-RU" i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академии наук, действительный </a:t>
            </a:r>
            <a:r>
              <a:rPr lang="ru-RU" altLang="ru-RU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 РГО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19" y="3556786"/>
            <a:ext cx="2453182" cy="240664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928" y="3545177"/>
            <a:ext cx="2717403" cy="240664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8AC557-D480-4E3E-9C1B-2A5DDB56345B}"/>
              </a:ext>
            </a:extLst>
          </p:cNvPr>
          <p:cNvSpPr txBox="1"/>
          <p:nvPr/>
        </p:nvSpPr>
        <p:spPr>
          <a:xfrm>
            <a:off x="121165" y="1647055"/>
            <a:ext cx="9602857" cy="129266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Применение </a:t>
            </a:r>
            <a:r>
              <a:rPr lang="ru-RU" sz="2600" b="1" cap="all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иммерсивной</a:t>
            </a:r>
            <a:r>
              <a:rPr lang="ru-RU" sz="2600" b="1" cap="all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технологии </a:t>
            </a:r>
            <a:r>
              <a:rPr lang="ru-RU" sz="2600" b="1" cap="all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VR </a:t>
            </a:r>
            <a:r>
              <a:rPr lang="ru-RU" sz="2600" b="1" cap="all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360° для сбора и визуализации информации об </a:t>
            </a:r>
            <a:r>
              <a:rPr lang="ru-RU" sz="2600" b="1" cap="all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окружающей </a:t>
            </a:r>
            <a:r>
              <a:rPr lang="ru-RU" sz="2600" b="1" cap="all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среде</a:t>
            </a:r>
            <a:endParaRPr lang="ru-RU" sz="2600" b="1" cap="all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018" y="3545178"/>
            <a:ext cx="3914808" cy="240664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47485F-16C6-4AFE-B303-E9614D13FEBB}"/>
              </a:ext>
            </a:extLst>
          </p:cNvPr>
          <p:cNvSpPr txBox="1"/>
          <p:nvPr/>
        </p:nvSpPr>
        <p:spPr>
          <a:xfrm>
            <a:off x="225637" y="2898297"/>
            <a:ext cx="10864487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Исследования выполнены в рамках реализации </a:t>
            </a:r>
            <a:r>
              <a:rPr lang="ru-RU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проектов РГО (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дог. № </a:t>
            </a:r>
            <a:r>
              <a:rPr lang="ru-RU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04/2024-И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№ </a:t>
            </a:r>
            <a:r>
              <a:rPr lang="ru-RU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01/2025-Р,</a:t>
            </a:r>
          </a:p>
          <a:p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ГЗ ЮНЦ РАН, № </a:t>
            </a:r>
            <a:r>
              <a:rPr lang="ru-RU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госрегистрации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125011700416-4, а также других проектов НИР ЮНЦ РАН</a:t>
            </a:r>
            <a:endParaRPr lang="ru-RU" sz="1600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600" i="1" cap="all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9492"/>
          <a:stretch/>
        </p:blipFill>
        <p:spPr>
          <a:xfrm>
            <a:off x="9864345" y="298104"/>
            <a:ext cx="2097749" cy="159041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7109" y="2022231"/>
            <a:ext cx="2074985" cy="392959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9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98864F-6302-4D79-B5FB-C9372F426E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B86D3D6-57A2-4A10-A42D-370C276B94F2}"/>
              </a:ext>
            </a:extLst>
          </p:cNvPr>
          <p:cNvSpPr/>
          <p:nvPr/>
        </p:nvSpPr>
        <p:spPr>
          <a:xfrm>
            <a:off x="11758783" y="6435547"/>
            <a:ext cx="334562" cy="317804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8">
            <a:extLst>
              <a:ext uri="{FF2B5EF4-FFF2-40B4-BE49-F238E27FC236}">
                <a16:creationId xmlns:a16="http://schemas.microsoft.com/office/drawing/2014/main" id="{6212013A-0996-4D45-A6D5-8D2E7E68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7647" y="6470860"/>
            <a:ext cx="345698" cy="269553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86B14AD8-F801-46BF-B3A0-6E234C31B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92" y="73503"/>
            <a:ext cx="3232842" cy="533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Скриншоты кадров панорамной (VR 360°)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видеоретроспективы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иллюстрирующей морфологические изменения оконечности косы Долгой: </a:t>
            </a:r>
            <a:r>
              <a:rPr lang="ru-RU" altLang="ru-R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август 2018 г. (а); июнь 2021 г. (b); август 2021 г. (c)</a:t>
            </a:r>
          </a:p>
        </p:txBody>
      </p:sp>
      <p:pic>
        <p:nvPicPr>
          <p:cNvPr id="29" name="Рисунок 8">
            <a:extLst>
              <a:ext uri="{FF2B5EF4-FFF2-40B4-BE49-F238E27FC236}">
                <a16:creationId xmlns:a16="http://schemas.microsoft.com/office/drawing/2014/main" id="{6962FC5F-6F28-4BA4-8ACC-A4E6EE307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627" y="177553"/>
            <a:ext cx="7794022" cy="6453613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2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24C641-08A5-49C9-AFEF-017C27ED4D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3A24D-EA8A-4023-81E0-964BBFB8BD19}"/>
              </a:ext>
            </a:extLst>
          </p:cNvPr>
          <p:cNvSpPr txBox="1"/>
          <p:nvPr/>
        </p:nvSpPr>
        <p:spPr>
          <a:xfrm>
            <a:off x="506028" y="53297"/>
            <a:ext cx="5648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расположения отдельных участков побережья Таганрогского залива Азовского моря в пределах Северо-Восточного Приазовья, для которых были созданы разновременные панорамные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видеоретроспективы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иллюстрирующие последствия проявления опасных береговых процессов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3971532-BA60-4526-84D9-E700C78A4BE7}"/>
              </a:ext>
            </a:extLst>
          </p:cNvPr>
          <p:cNvSpPr/>
          <p:nvPr/>
        </p:nvSpPr>
        <p:spPr>
          <a:xfrm>
            <a:off x="90735" y="81148"/>
            <a:ext cx="415292" cy="387279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8">
            <a:extLst>
              <a:ext uri="{FF2B5EF4-FFF2-40B4-BE49-F238E27FC236}">
                <a16:creationId xmlns:a16="http://schemas.microsoft.com/office/drawing/2014/main" id="{7FA2C08E-4FCF-49DF-8D8B-5BFE0E4F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42" y="141024"/>
            <a:ext cx="484677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рис Б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380" y="1579316"/>
            <a:ext cx="5866698" cy="4800025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58" y="141024"/>
            <a:ext cx="3890340" cy="48178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645" y="2276729"/>
            <a:ext cx="3136478" cy="4433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4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98864F-6302-4D79-B5FB-C9372F426E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B86D3D6-57A2-4A10-A42D-370C276B94F2}"/>
              </a:ext>
            </a:extLst>
          </p:cNvPr>
          <p:cNvSpPr/>
          <p:nvPr/>
        </p:nvSpPr>
        <p:spPr>
          <a:xfrm>
            <a:off x="11540926" y="93830"/>
            <a:ext cx="454574" cy="431805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8">
            <a:extLst>
              <a:ext uri="{FF2B5EF4-FFF2-40B4-BE49-F238E27FC236}">
                <a16:creationId xmlns:a16="http://schemas.microsoft.com/office/drawing/2014/main" id="{6212013A-0996-4D45-A6D5-8D2E7E68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5795" y="146452"/>
            <a:ext cx="469705" cy="366246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Рисунок 6">
            <a:extLst>
              <a:ext uri="{FF2B5EF4-FFF2-40B4-BE49-F238E27FC236}">
                <a16:creationId xmlns:a16="http://schemas.microsoft.com/office/drawing/2014/main" id="{00F6226A-B91C-4DE0-8DE9-A72EF280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49" y="210536"/>
            <a:ext cx="5312961" cy="643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135852-61FE-4B40-9621-BDE13837F8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4713313"/>
            <a:ext cx="5731451" cy="1929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39BB626B-6E2C-4956-BDF0-410A3D024A1A}"/>
              </a:ext>
            </a:extLst>
          </p:cNvPr>
          <p:cNvSpPr/>
          <p:nvPr/>
        </p:nvSpPr>
        <p:spPr>
          <a:xfrm>
            <a:off x="5592932" y="4713313"/>
            <a:ext cx="426127" cy="1929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AA7C7F-52F1-44C5-910C-79FA5EC3D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6917353" y="210536"/>
            <a:ext cx="4411942" cy="269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DC6654-B51B-4FD8-BCEE-51E950682E6D}"/>
              </a:ext>
            </a:extLst>
          </p:cNvPr>
          <p:cNvSpPr txBox="1"/>
          <p:nvPr/>
        </p:nvSpPr>
        <p:spPr>
          <a:xfrm>
            <a:off x="5755123" y="3123929"/>
            <a:ext cx="607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Обследование состояния и VR 360°-видеофиксация отдельных типов берегоукрепительных сооружений в г. Таганроге и с. Петрушино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Неклиновского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 Ростовской области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A8A0FFD-05B9-4AD3-8C0A-EAA619D0482B}"/>
              </a:ext>
            </a:extLst>
          </p:cNvPr>
          <p:cNvSpPr/>
          <p:nvPr/>
        </p:nvSpPr>
        <p:spPr>
          <a:xfrm>
            <a:off x="5598195" y="781985"/>
            <a:ext cx="1255366" cy="1929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24C641-08A5-49C9-AFEF-017C27ED4D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3A24D-EA8A-4023-81E0-964BBFB8BD19}"/>
              </a:ext>
            </a:extLst>
          </p:cNvPr>
          <p:cNvSpPr txBox="1"/>
          <p:nvPr/>
        </p:nvSpPr>
        <p:spPr>
          <a:xfrm>
            <a:off x="506027" y="53297"/>
            <a:ext cx="1138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Отработка способа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сферического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видеодокументирования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под поверхностью льда микро- и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наноформ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донного рельефа</a:t>
            </a:r>
            <a:endParaRPr lang="ru-RU" sz="1600" i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3971532-BA60-4526-84D9-E700C78A4BE7}"/>
              </a:ext>
            </a:extLst>
          </p:cNvPr>
          <p:cNvSpPr/>
          <p:nvPr/>
        </p:nvSpPr>
        <p:spPr>
          <a:xfrm>
            <a:off x="90735" y="81148"/>
            <a:ext cx="415292" cy="387279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8">
            <a:extLst>
              <a:ext uri="{FF2B5EF4-FFF2-40B4-BE49-F238E27FC236}">
                <a16:creationId xmlns:a16="http://schemas.microsoft.com/office/drawing/2014/main" id="{7FA2C08E-4FCF-49DF-8D8B-5BFE0E4F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42" y="141024"/>
            <a:ext cx="484677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027" y="6388825"/>
            <a:ext cx="11308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Приурезовая</a:t>
            </a:r>
            <a:r>
              <a:rPr lang="ru-RU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зона </a:t>
            </a:r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западного берега </a:t>
            </a:r>
            <a:r>
              <a:rPr lang="ru-RU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Глафировской</a:t>
            </a:r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косы. Таганрогский </a:t>
            </a:r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залив, март 2025 </a:t>
            </a:r>
            <a:r>
              <a:rPr lang="ru-RU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986" y="725798"/>
            <a:ext cx="7426450" cy="556318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08442" y="1457777"/>
            <a:ext cx="5589868" cy="412590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88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24C641-08A5-49C9-AFEF-017C27ED4D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3A24D-EA8A-4023-81E0-964BBFB8BD19}"/>
              </a:ext>
            </a:extLst>
          </p:cNvPr>
          <p:cNvSpPr txBox="1"/>
          <p:nvPr/>
        </p:nvSpPr>
        <p:spPr>
          <a:xfrm>
            <a:off x="506027" y="53297"/>
            <a:ext cx="113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Опробование способа сферической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видеофиксации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спелеофауны на территории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Бираканского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пещерного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комплекса. </a:t>
            </a:r>
            <a:r>
              <a:rPr lang="ru-RU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Видеодокументирован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распознан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исчезающий вид летучих мышей – Амурская ночница </a:t>
            </a:r>
            <a:r>
              <a:rPr lang="ru-RU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Myotis</a:t>
            </a:r>
            <a:r>
              <a:rPr lang="ru-RU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bombinus</a:t>
            </a:r>
            <a:r>
              <a:rPr lang="ru-RU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600" i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3971532-BA60-4526-84D9-E700C78A4BE7}"/>
              </a:ext>
            </a:extLst>
          </p:cNvPr>
          <p:cNvSpPr/>
          <p:nvPr/>
        </p:nvSpPr>
        <p:spPr>
          <a:xfrm>
            <a:off x="90735" y="81148"/>
            <a:ext cx="415292" cy="387279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8">
            <a:extLst>
              <a:ext uri="{FF2B5EF4-FFF2-40B4-BE49-F238E27FC236}">
                <a16:creationId xmlns:a16="http://schemas.microsoft.com/office/drawing/2014/main" id="{7FA2C08E-4FCF-49DF-8D8B-5BFE0E4F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42" y="141024"/>
            <a:ext cx="484677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82" y="972021"/>
            <a:ext cx="4019303" cy="27413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8544" y="6358002"/>
            <a:ext cx="11308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Сутарский</a:t>
            </a:r>
            <a:r>
              <a:rPr lang="ru-RU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хребет, Еврейская автономная область, Дальний Восток, сентябрь 2025 </a:t>
            </a:r>
            <a:r>
              <a:rPr lang="ru-RU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82" y="3807225"/>
            <a:ext cx="4019303" cy="25507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763" y="972021"/>
            <a:ext cx="3181942" cy="5382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489" y="972021"/>
            <a:ext cx="4354470" cy="2741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489" y="3810429"/>
            <a:ext cx="4354470" cy="25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24C641-08A5-49C9-AFEF-017C27ED4D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3971532-BA60-4526-84D9-E700C78A4BE7}"/>
              </a:ext>
            </a:extLst>
          </p:cNvPr>
          <p:cNvSpPr/>
          <p:nvPr/>
        </p:nvSpPr>
        <p:spPr>
          <a:xfrm>
            <a:off x="90735" y="81148"/>
            <a:ext cx="415292" cy="387279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8">
            <a:extLst>
              <a:ext uri="{FF2B5EF4-FFF2-40B4-BE49-F238E27FC236}">
                <a16:creationId xmlns:a16="http://schemas.microsoft.com/office/drawing/2014/main" id="{7FA2C08E-4FCF-49DF-8D8B-5BFE0E4F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42" y="141024"/>
            <a:ext cx="484677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911" y="3738309"/>
            <a:ext cx="4969776" cy="290990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3446" y="3738309"/>
            <a:ext cx="3050931" cy="290990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3446" y="1371599"/>
            <a:ext cx="4185140" cy="225093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54" y="1371600"/>
            <a:ext cx="3538857" cy="527661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509" y="1365154"/>
            <a:ext cx="3790178" cy="225738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8AC557-D480-4E3E-9C1B-2A5DDB56345B}"/>
              </a:ext>
            </a:extLst>
          </p:cNvPr>
          <p:cNvSpPr txBox="1"/>
          <p:nvPr/>
        </p:nvSpPr>
        <p:spPr>
          <a:xfrm>
            <a:off x="631454" y="288233"/>
            <a:ext cx="11047542" cy="83099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РАБОЧИЕ МОМЕНТЫ ПРОВЕДЕНИЯ ИССЛЕДОВАТЕЛЬСКИХ РАБОТ С ПРИМЕНЕНИЕМ </a:t>
            </a:r>
            <a:r>
              <a:rPr lang="ru-RU" sz="2400" b="1" cap="all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иммерсивной</a:t>
            </a:r>
            <a:r>
              <a:rPr lang="ru-RU" sz="2400" b="1" cap="all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технологии </a:t>
            </a:r>
            <a:r>
              <a:rPr lang="ru-RU" sz="2400" b="1" cap="all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VR </a:t>
            </a:r>
            <a:r>
              <a:rPr lang="ru-RU" sz="2400" b="1" cap="all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360</a:t>
            </a:r>
            <a:r>
              <a:rPr lang="ru-RU" sz="2400" b="1" cap="all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°</a:t>
            </a:r>
            <a:endParaRPr lang="ru-RU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7148" y="3275111"/>
            <a:ext cx="2844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Анапская</a:t>
            </a: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пересыпь, 2025 г.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28399" y="1371599"/>
            <a:ext cx="3049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Карачаево-Черкесская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республика. Н. Архыз, 2024 г.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91971" y="3748680"/>
            <a:ext cx="4046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Еврейская автономная область. Дальний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Восток, 2025 г. 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785971" y="3758089"/>
            <a:ext cx="2055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Таганрог, 2025 г. 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6994" y="2490830"/>
            <a:ext cx="223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Нижний Дон, 2024 г.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512E55-073F-499A-AD2F-5FDDB4B411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3BF16E4-FF6B-4D55-A36D-933ABCC761DF}"/>
              </a:ext>
            </a:extLst>
          </p:cNvPr>
          <p:cNvSpPr/>
          <p:nvPr/>
        </p:nvSpPr>
        <p:spPr>
          <a:xfrm>
            <a:off x="125728" y="6324999"/>
            <a:ext cx="415292" cy="387279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8">
            <a:extLst>
              <a:ext uri="{FF2B5EF4-FFF2-40B4-BE49-F238E27FC236}">
                <a16:creationId xmlns:a16="http://schemas.microsoft.com/office/drawing/2014/main" id="{1AEBBF38-D67F-449D-B427-BD4ACB14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35" y="6384875"/>
            <a:ext cx="484677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AA361E4-8A21-4051-8CD9-E21FDEAC9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11" y="5608408"/>
            <a:ext cx="11852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800" b="1" dirty="0" err="1">
                <a:cs typeface="Tahoma" panose="020B0604030504040204" pitchFamily="34" charset="0"/>
              </a:rPr>
              <a:t>Скрин</a:t>
            </a:r>
            <a:r>
              <a:rPr lang="ru-RU" altLang="ru-RU" sz="1800" b="1" dirty="0">
                <a:cs typeface="Tahoma" panose="020B0604030504040204" pitchFamily="34" charset="0"/>
              </a:rPr>
              <a:t>-кадры заставок научно-просветительских сферических </a:t>
            </a:r>
            <a:r>
              <a:rPr lang="ru-RU" altLang="ru-RU" sz="1800" b="1" dirty="0" err="1">
                <a:cs typeface="Tahoma" panose="020B0604030504040204" pitchFamily="34" charset="0"/>
              </a:rPr>
              <a:t>видеоэкскурсий</a:t>
            </a:r>
            <a:r>
              <a:rPr lang="ru-RU" altLang="ru-RU" sz="1800" b="1" dirty="0">
                <a:cs typeface="Tahoma" panose="020B0604030504040204" pitchFamily="34" charset="0"/>
              </a:rPr>
              <a:t> по низовьям средних, малых рек и морским лиманам Северо-Восточного Приазовья (с видеофильмами ЮНЦ РАН можно ознакомиться, отсканировав QR-код)</a:t>
            </a:r>
            <a:endParaRPr lang="ru-RU" altLang="ru-RU" sz="1800" i="1" dirty="0">
              <a:cs typeface="Tahoma" panose="020B0604030504040204" pitchFamily="34" charset="0"/>
            </a:endParaRPr>
          </a:p>
        </p:txBody>
      </p:sp>
      <p:pic>
        <p:nvPicPr>
          <p:cNvPr id="1027" name="Picture 3" descr="рисБ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687" y="304804"/>
            <a:ext cx="9679227" cy="523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42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512E55-073F-499A-AD2F-5FDDB4B411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3BF16E4-FF6B-4D55-A36D-933ABCC761DF}"/>
              </a:ext>
            </a:extLst>
          </p:cNvPr>
          <p:cNvSpPr/>
          <p:nvPr/>
        </p:nvSpPr>
        <p:spPr>
          <a:xfrm>
            <a:off x="125728" y="6324999"/>
            <a:ext cx="415292" cy="387279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8">
            <a:extLst>
              <a:ext uri="{FF2B5EF4-FFF2-40B4-BE49-F238E27FC236}">
                <a16:creationId xmlns:a16="http://schemas.microsoft.com/office/drawing/2014/main" id="{1AEBBF38-D67F-449D-B427-BD4ACB14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35" y="6384875"/>
            <a:ext cx="484677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C72823-2BAD-4617-9C15-5E8E065C0D56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2562" y="158283"/>
            <a:ext cx="7221415" cy="50871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14990-EBA6-4A56-8DBE-EA1A00B5CA6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86539" y="145722"/>
            <a:ext cx="4363144" cy="2681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56D62D-FA7F-447B-A2DB-34893527361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37908" y="2986416"/>
            <a:ext cx="5311775" cy="37258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AA361E4-8A21-4051-8CD9-E21FDEAC9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" y="5448287"/>
            <a:ext cx="58545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 smtClean="0">
                <a:cs typeface="Tahoma" panose="020B0604030504040204" pitchFamily="34" charset="0"/>
              </a:rPr>
              <a:t>Видеопутеводитель</a:t>
            </a:r>
            <a:r>
              <a:rPr lang="ru-RU" altLang="ru-RU" sz="1800" b="1" dirty="0" smtClean="0">
                <a:cs typeface="Tahoma" panose="020B0604030504040204" pitchFamily="34" charset="0"/>
              </a:rPr>
              <a:t> в формате VR </a:t>
            </a:r>
            <a:r>
              <a:rPr lang="ru-RU" altLang="ru-RU" sz="1800" b="1" dirty="0">
                <a:cs typeface="Tahoma" panose="020B0604030504040204" pitchFamily="34" charset="0"/>
              </a:rPr>
              <a:t>360</a:t>
            </a:r>
            <a:r>
              <a:rPr lang="ru-RU" altLang="ru-RU" sz="1800" b="1" dirty="0" smtClean="0">
                <a:cs typeface="Tahoma" panose="020B0604030504040204" pitchFamily="34" charset="0"/>
              </a:rPr>
              <a:t>° «По долине Западного </a:t>
            </a:r>
            <a:r>
              <a:rPr lang="ru-RU" altLang="ru-RU" sz="1800" b="1" dirty="0" err="1" smtClean="0">
                <a:cs typeface="Tahoma" panose="020B0604030504040204" pitchFamily="34" charset="0"/>
              </a:rPr>
              <a:t>Маныча</a:t>
            </a:r>
            <a:r>
              <a:rPr lang="ru-RU" altLang="ru-RU" sz="1800" b="1" dirty="0" smtClean="0">
                <a:cs typeface="Tahoma" panose="020B0604030504040204" pitchFamily="34" charset="0"/>
              </a:rPr>
              <a:t>» – экспериментальный </a:t>
            </a:r>
            <a:r>
              <a:rPr lang="ru-RU" altLang="ru-RU" sz="1800" b="1" dirty="0">
                <a:cs typeface="Tahoma" panose="020B0604030504040204" pitchFamily="34" charset="0"/>
              </a:rPr>
              <a:t>научно-просветительский мультимедийный </a:t>
            </a:r>
            <a:r>
              <a:rPr lang="ru-RU" altLang="ru-RU" sz="1800" b="1" dirty="0" smtClean="0">
                <a:cs typeface="Tahoma" panose="020B0604030504040204" pitchFamily="34" charset="0"/>
              </a:rPr>
              <a:t>проект ЮНЦ </a:t>
            </a:r>
            <a:r>
              <a:rPr lang="ru-RU" altLang="ru-RU" sz="1800" b="1" dirty="0">
                <a:cs typeface="Tahoma" panose="020B0604030504040204" pitchFamily="34" charset="0"/>
              </a:rPr>
              <a:t>РАН</a:t>
            </a:r>
            <a:endParaRPr lang="ru-RU" altLang="ru-RU" sz="1800" i="1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98864F-6302-4D79-B5FB-C9372F426E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B86D3D6-57A2-4A10-A42D-370C276B94F2}"/>
              </a:ext>
            </a:extLst>
          </p:cNvPr>
          <p:cNvSpPr/>
          <p:nvPr/>
        </p:nvSpPr>
        <p:spPr>
          <a:xfrm>
            <a:off x="115591" y="6256496"/>
            <a:ext cx="508805" cy="44227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8">
            <a:extLst>
              <a:ext uri="{FF2B5EF4-FFF2-40B4-BE49-F238E27FC236}">
                <a16:creationId xmlns:a16="http://schemas.microsoft.com/office/drawing/2014/main" id="{6212013A-0996-4D45-A6D5-8D2E7E68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55" y="6310707"/>
            <a:ext cx="525741" cy="375124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AA361E4-8A21-4051-8CD9-E21FDEAC9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78" y="6097320"/>
            <a:ext cx="118528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cs typeface="Tahoma" panose="020B0604030504040204" pitchFamily="34" charset="0"/>
              </a:rPr>
              <a:t>Виртуальные (VR 360°) </a:t>
            </a:r>
            <a:r>
              <a:rPr lang="ru-RU" altLang="ru-RU" sz="1800" b="1" dirty="0" err="1">
                <a:cs typeface="Tahoma" panose="020B0604030504040204" pitchFamily="34" charset="0"/>
              </a:rPr>
              <a:t>видеоатласы</a:t>
            </a:r>
            <a:r>
              <a:rPr lang="ru-RU" altLang="ru-RU" sz="1800" b="1" dirty="0">
                <a:cs typeface="Tahoma" panose="020B0604030504040204" pitchFamily="34" charset="0"/>
              </a:rPr>
              <a:t> Азовского моря: дорогами береговых экспедиций – </a:t>
            </a:r>
            <a:r>
              <a:rPr lang="ru-RU" altLang="ru-RU" sz="1800" b="1" dirty="0" smtClean="0">
                <a:cs typeface="Tahoma" panose="020B0604030504040204" pitchFamily="34" charset="0"/>
              </a:rPr>
              <a:t>экспериментальный </a:t>
            </a:r>
            <a:r>
              <a:rPr lang="ru-RU" altLang="ru-RU" sz="1800" b="1" dirty="0">
                <a:cs typeface="Tahoma" panose="020B0604030504040204" pitchFamily="34" charset="0"/>
              </a:rPr>
              <a:t>научно-просветительский мультимедийный </a:t>
            </a:r>
            <a:r>
              <a:rPr lang="ru-RU" altLang="ru-RU" sz="1800" b="1" dirty="0" smtClean="0">
                <a:cs typeface="Tahoma" panose="020B0604030504040204" pitchFamily="34" charset="0"/>
              </a:rPr>
              <a:t>проект ЮНЦ </a:t>
            </a:r>
            <a:r>
              <a:rPr lang="ru-RU" altLang="ru-RU" sz="1800" b="1" dirty="0">
                <a:cs typeface="Tahoma" panose="020B0604030504040204" pitchFamily="34" charset="0"/>
              </a:rPr>
              <a:t>РАН</a:t>
            </a:r>
            <a:endParaRPr lang="ru-RU" altLang="ru-RU" sz="1800" i="1" dirty="0">
              <a:cs typeface="Tahoma" panose="020B0604030504040204" pitchFamily="34" charset="0"/>
            </a:endParaRPr>
          </a:p>
        </p:txBody>
      </p:sp>
      <p:pic>
        <p:nvPicPr>
          <p:cNvPr id="6" name="Picture 3" descr="D:\Премия Хрустальный компас_20.02.22\заявка 2\Заявка с Клещенковым\в растре\Хрустальный Компас_ЮНЦ РАН_Просвещение++_Страница_01.jpg">
            <a:extLst>
              <a:ext uri="{FF2B5EF4-FFF2-40B4-BE49-F238E27FC236}">
                <a16:creationId xmlns:a16="http://schemas.microsoft.com/office/drawing/2014/main" id="{E708C304-78F7-4249-B486-686339D09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630" y="335001"/>
            <a:ext cx="10244739" cy="576231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7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:a16="http://schemas.microsoft.com/office/drawing/2014/main" id="{DB86D3D6-57A2-4A10-A42D-370C276B94F2}"/>
              </a:ext>
            </a:extLst>
          </p:cNvPr>
          <p:cNvSpPr/>
          <p:nvPr/>
        </p:nvSpPr>
        <p:spPr>
          <a:xfrm>
            <a:off x="11575948" y="6258745"/>
            <a:ext cx="517397" cy="494606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8">
            <a:extLst>
              <a:ext uri="{FF2B5EF4-FFF2-40B4-BE49-F238E27FC236}">
                <a16:creationId xmlns:a16="http://schemas.microsoft.com/office/drawing/2014/main" id="{6212013A-0996-4D45-A6D5-8D2E7E68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726" y="6320902"/>
            <a:ext cx="534619" cy="419512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7" descr="фото управление панорамным атласом">
            <a:extLst>
              <a:ext uri="{FF2B5EF4-FFF2-40B4-BE49-F238E27FC236}">
                <a16:creationId xmlns:a16="http://schemas.microsoft.com/office/drawing/2014/main" id="{1FDDC34B-022B-4FED-A4F5-9008A844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6" y="49074"/>
            <a:ext cx="9605637" cy="328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User\Desktop\Untitled Export\крутая апнорама.jpg">
            <a:extLst>
              <a:ext uri="{FF2B5EF4-FFF2-40B4-BE49-F238E27FC236}">
                <a16:creationId xmlns:a16="http://schemas.microsoft.com/office/drawing/2014/main" id="{A54DFCF5-F795-4FDE-A6DD-E6207DA7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61103" y="3544792"/>
            <a:ext cx="4589760" cy="2605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34AA8D9-B16A-4F5B-82EB-769195AB7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11079334" cy="523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400" b="1" dirty="0">
                <a:cs typeface="Tahoma" panose="020B0604030504040204" pitchFamily="34" charset="0"/>
              </a:rPr>
              <a:t>Схема осуществления перехода через гиперссылки со страниц панорамных </a:t>
            </a:r>
            <a:r>
              <a:rPr lang="ru-RU" altLang="ru-RU" sz="1400" b="1" dirty="0" err="1">
                <a:cs typeface="Tahoma" panose="020B0604030504040204" pitchFamily="34" charset="0"/>
              </a:rPr>
              <a:t>видеоатласов</a:t>
            </a:r>
            <a:r>
              <a:rPr lang="ru-RU" altLang="ru-RU" sz="1400" b="1" dirty="0">
                <a:cs typeface="Tahoma" panose="020B0604030504040204" pitchFamily="34" charset="0"/>
              </a:rPr>
              <a:t> к источнику хранения видеоинформации о точках </a:t>
            </a:r>
            <a:r>
              <a:rPr lang="ru-RU" altLang="ru-RU" sz="1400" b="1" dirty="0" smtClean="0">
                <a:cs typeface="Tahoma" panose="020B0604030504040204" pitchFamily="34" charset="0"/>
              </a:rPr>
              <a:t>побережья (</a:t>
            </a:r>
            <a:r>
              <a:rPr lang="ru-RU" altLang="ru-RU" sz="1400" b="1" dirty="0" err="1" smtClean="0">
                <a:cs typeface="Tahoma" panose="020B0604030504040204" pitchFamily="34" charset="0"/>
              </a:rPr>
              <a:t>видеохостингу</a:t>
            </a:r>
            <a:r>
              <a:rPr lang="ru-RU" altLang="ru-RU" sz="1400" b="1" dirty="0" smtClean="0">
                <a:cs typeface="Tahoma" panose="020B0604030504040204" pitchFamily="34" charset="0"/>
              </a:rPr>
              <a:t>)</a:t>
            </a:r>
            <a:endParaRPr lang="ru-RU" altLang="ru-RU" sz="1400" i="1" dirty="0">
              <a:cs typeface="Tahoma" panose="020B0604030504040204" pitchFamily="34" charset="0"/>
            </a:endParaRPr>
          </a:p>
        </p:txBody>
      </p:sp>
      <p:pic>
        <p:nvPicPr>
          <p:cNvPr id="12" name="Picture 3" descr="D:\Госзадание 2022\ИТОГ Расширенный отчет_21.12\обработанные фото в отчет ГЗ_дек 22\vIZi-UemYqM.jpg">
            <a:extLst>
              <a:ext uri="{FF2B5EF4-FFF2-40B4-BE49-F238E27FC236}">
                <a16:creationId xmlns:a16="http://schemas.microsoft.com/office/drawing/2014/main" id="{46625D98-D69E-475F-8AF7-7CCB782D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221231" y="3253316"/>
            <a:ext cx="4114251" cy="289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F6889EC6-0405-4E69-ACF6-E2A7145F04A0}"/>
              </a:ext>
            </a:extLst>
          </p:cNvPr>
          <p:cNvSpPr/>
          <p:nvPr/>
        </p:nvSpPr>
        <p:spPr>
          <a:xfrm rot="5400000">
            <a:off x="8242919" y="2262228"/>
            <a:ext cx="426127" cy="1929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522069" y="817685"/>
            <a:ext cx="518746" cy="967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6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EA3C24-FC59-4DFF-A60C-AFDF24BC2D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48A91FD-8170-4A81-978A-906A02A411D5}"/>
              </a:ext>
            </a:extLst>
          </p:cNvPr>
          <p:cNvSpPr/>
          <p:nvPr/>
        </p:nvSpPr>
        <p:spPr>
          <a:xfrm>
            <a:off x="22980" y="78361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8">
            <a:extLst>
              <a:ext uri="{FF2B5EF4-FFF2-40B4-BE49-F238E27FC236}">
                <a16:creationId xmlns:a16="http://schemas.microsoft.com/office/drawing/2014/main" id="{CC7050E0-F3EB-4E7D-B279-F348DAC8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44" y="113312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8F5820-A368-4ADB-AE42-1B1091EA70C4}"/>
              </a:ext>
            </a:extLst>
          </p:cNvPr>
          <p:cNvSpPr txBox="1"/>
          <p:nvPr/>
        </p:nvSpPr>
        <p:spPr>
          <a:xfrm>
            <a:off x="128946" y="5526683"/>
            <a:ext cx="5537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…….</a:t>
            </a:r>
            <a:endParaRPr lang="ru-RU" sz="1400" i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24658425-6BFE-492E-932C-239A9391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16" y="147284"/>
            <a:ext cx="7802254" cy="390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B26D54D-1F5A-4410-9F7B-BFC4ED0B5BEF}"/>
              </a:ext>
            </a:extLst>
          </p:cNvPr>
          <p:cNvSpPr/>
          <p:nvPr/>
        </p:nvSpPr>
        <p:spPr>
          <a:xfrm>
            <a:off x="647350" y="1806575"/>
            <a:ext cx="7520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Сервис ЯНДЕКС-ПАНОРАМЫ, как пример сочетания ГИС-технологий и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VR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360</a:t>
            </a:r>
          </a:p>
          <a:p>
            <a:pPr>
              <a:defRPr/>
            </a:pP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http://awesomenator.com/content/2012/04/360-reverse-photos-7.jpg">
            <a:extLst>
              <a:ext uri="{FF2B5EF4-FFF2-40B4-BE49-F238E27FC236}">
                <a16:creationId xmlns:a16="http://schemas.microsoft.com/office/drawing/2014/main" id="{6717DF16-B759-4259-969D-5F13EAC8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092" y="4198109"/>
            <a:ext cx="2677535" cy="24265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6" descr="http://blog.flexyheat.ru/wp-content/uploads/2016/09/stours-2.jpg">
            <a:extLst>
              <a:ext uri="{FF2B5EF4-FFF2-40B4-BE49-F238E27FC236}">
                <a16:creationId xmlns:a16="http://schemas.microsoft.com/office/drawing/2014/main" id="{DC5DB040-C4E9-4238-A7AB-E7ECCC1F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47131" y="178580"/>
            <a:ext cx="3430587" cy="3061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4" descr="https://i.ytimg.com/vi/XCrnEbxOR60/maxresdefault.jpg">
            <a:extLst>
              <a:ext uri="{FF2B5EF4-FFF2-40B4-BE49-F238E27FC236}">
                <a16:creationId xmlns:a16="http://schemas.microsoft.com/office/drawing/2014/main" id="{3456F544-D6D4-493E-A29D-3864D1FC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47875" y="3418227"/>
            <a:ext cx="5215178" cy="3261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64ABE21-81E2-4937-90AB-326A498B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4017" y="2353172"/>
            <a:ext cx="4814588" cy="184845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01288EC-5FF7-4F7B-AB22-6EE352BC98D8}"/>
              </a:ext>
            </a:extLst>
          </p:cNvPr>
          <p:cNvSpPr/>
          <p:nvPr/>
        </p:nvSpPr>
        <p:spPr>
          <a:xfrm>
            <a:off x="3045574" y="3707015"/>
            <a:ext cx="3429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VR 360 - video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5DFE6A-DB8E-4AF7-B19C-B2A774DFC0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007" y="4367025"/>
            <a:ext cx="3541581" cy="225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90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BB87080-E464-4026-96DB-9ABD017D08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944D5A7-D822-4F8F-8B89-484321B06175}"/>
              </a:ext>
            </a:extLst>
          </p:cNvPr>
          <p:cNvSpPr/>
          <p:nvPr/>
        </p:nvSpPr>
        <p:spPr>
          <a:xfrm>
            <a:off x="90734" y="6418386"/>
            <a:ext cx="414161" cy="372786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8">
            <a:extLst>
              <a:ext uri="{FF2B5EF4-FFF2-40B4-BE49-F238E27FC236}">
                <a16:creationId xmlns:a16="http://schemas.microsoft.com/office/drawing/2014/main" id="{7CBD27A5-DDC4-48A3-A51F-D61BB929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99" y="6476718"/>
            <a:ext cx="425296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876ACD-0096-46E5-BBF8-C1E03855EF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68" b="5497"/>
          <a:stretch/>
        </p:blipFill>
        <p:spPr>
          <a:xfrm>
            <a:off x="186327" y="148988"/>
            <a:ext cx="1940808" cy="137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5">
            <a:extLst>
              <a:ext uri="{FF2B5EF4-FFF2-40B4-BE49-F238E27FC236}">
                <a16:creationId xmlns:a16="http://schemas.microsoft.com/office/drawing/2014/main" id="{DAC50183-EE51-4A68-9D6D-A3E7B5D9F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33" y="5582605"/>
            <a:ext cx="1121332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Летом </a:t>
            </a: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2025 </a:t>
            </a: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г. ЮНЦ РАН при грантовой поддержке РГО приступил к реализации межрегионального научного проекта 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«Озеро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Маныч-Гудило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вековая трансформация, современные особенности и перспективы рационального природопользования»</a:t>
            </a: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(№ </a:t>
            </a: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01/2025-Р, </a:t>
            </a: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руководитель – </a:t>
            </a: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директор ЮНЦ РАН</a:t>
            </a: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alt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д.г.н</a:t>
            </a: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С.В. Бердников)</a:t>
            </a:r>
            <a:endParaRPr lang="ru-RU" alt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5" descr="C:\Users\User\Desktop\Доклад по экспедиции Маныч\в растре прога\Программка_04.08.2023_на согласование_Страница_1.jp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2313461" y="148988"/>
            <a:ext cx="1295774" cy="1295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Прямоугольник 15">
            <a:extLst>
              <a:ext uri="{FF2B5EF4-FFF2-40B4-BE49-F238E27FC236}">
                <a16:creationId xmlns:a16="http://schemas.microsoft.com/office/drawing/2014/main" id="{DAC50183-EE51-4A68-9D6D-A3E7B5D9F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7614" y="395054"/>
            <a:ext cx="5139212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ближайших планах: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Разработка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электронного путеводителя </a:t>
            </a:r>
            <a:endPara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Маныч-Гудило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берегами легендарного степного озера» с использованием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иммерсивной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технологии VR 360°</a:t>
            </a:r>
            <a:endParaRPr lang="ru-RU" altLang="ru-RU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4126" y="148988"/>
            <a:ext cx="2848597" cy="202710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90"/>
          <a:stretch/>
        </p:blipFill>
        <p:spPr>
          <a:xfrm>
            <a:off x="2820577" y="2314052"/>
            <a:ext cx="3780394" cy="109546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8" y="1631514"/>
            <a:ext cx="2447445" cy="38547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16" descr="H:\фото и видео архив работа\2023\фото_экспедиция Маныч_РГО_07_08.2023\обработанные фото Маныч_2023_Хорошев_Сушко\139м.jpg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/>
        </p:blipFill>
        <p:spPr bwMode="auto">
          <a:xfrm>
            <a:off x="2822330" y="3543558"/>
            <a:ext cx="3778641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8" descr="E:\Отчет РГО МАНЫЧ 2024\от игоря\карты коррект\map_mineral_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2" t="13408" r="855" b="6956"/>
          <a:stretch/>
        </p:blipFill>
        <p:spPr bwMode="auto">
          <a:xfrm>
            <a:off x="6821705" y="1968706"/>
            <a:ext cx="5162647" cy="3517575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DBDBC4-8304-476A-BCD0-18484604D8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036CC-E4CF-4F62-A554-F0135385DA3E}"/>
              </a:ext>
            </a:extLst>
          </p:cNvPr>
          <p:cNvSpPr txBox="1"/>
          <p:nvPr/>
        </p:nvSpPr>
        <p:spPr>
          <a:xfrm>
            <a:off x="1275718" y="5890520"/>
            <a:ext cx="10700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БЛАГОДАРЮ ЗА ВНИМАНИЕ!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8705B-5205-4CE6-93CC-87784EE8B746}"/>
              </a:ext>
            </a:extLst>
          </p:cNvPr>
          <p:cNvSpPr txBox="1"/>
          <p:nvPr/>
        </p:nvSpPr>
        <p:spPr>
          <a:xfrm>
            <a:off x="1054285" y="198931"/>
            <a:ext cx="4617521" cy="5847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Южный научный центр </a:t>
            </a:r>
            <a:endParaRPr lang="en-US" sz="1600" b="1" cap="all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  <a:ea typeface="Tahoma" pitchFamily="34" charset="0"/>
              <a:cs typeface="Tahoma" pitchFamily="34" charset="0"/>
            </a:endParaRPr>
          </a:p>
          <a:p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российской академии наук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5A96C4-08B4-4F0E-B7EF-50CF3B66C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20" y="136483"/>
            <a:ext cx="762565" cy="750977"/>
          </a:xfrm>
          <a:prstGeom prst="rect">
            <a:avLst/>
          </a:prstGeom>
        </p:spPr>
      </p:pic>
      <p:pic>
        <p:nvPicPr>
          <p:cNvPr id="7" name="Picture 5" descr="C:\Users\User\Desktop\1111111.bmp">
            <a:extLst>
              <a:ext uri="{FF2B5EF4-FFF2-40B4-BE49-F238E27FC236}">
                <a16:creationId xmlns:a16="http://schemas.microsoft.com/office/drawing/2014/main" id="{3E309F30-93AA-4B3B-BBD6-4721EB79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880" y="13648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59301C0D-9BC7-41C4-827E-E4FAF39A0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480" y="1419163"/>
            <a:ext cx="510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cs typeface="Tahoma" panose="020B0604030504040204" pitchFamily="34" charset="0"/>
              </a:rPr>
              <a:t>https://vk.com/olegkhoroshev</a:t>
            </a:r>
            <a:endParaRPr lang="ru-RU" altLang="ru-RU" sz="2400" i="1" dirty="0">
              <a:solidFill>
                <a:schemeClr val="accent1">
                  <a:lumMod val="50000"/>
                </a:schemeClr>
              </a:solidFill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6385"/>
            <a:ext cx="12192000" cy="366355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5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EA3C24-FC59-4DFF-A60C-AFDF24BC2D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48A91FD-8170-4A81-978A-906A02A411D5}"/>
              </a:ext>
            </a:extLst>
          </p:cNvPr>
          <p:cNvSpPr/>
          <p:nvPr/>
        </p:nvSpPr>
        <p:spPr>
          <a:xfrm>
            <a:off x="22980" y="78361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8">
            <a:extLst>
              <a:ext uri="{FF2B5EF4-FFF2-40B4-BE49-F238E27FC236}">
                <a16:creationId xmlns:a16="http://schemas.microsoft.com/office/drawing/2014/main" id="{CC7050E0-F3EB-4E7D-B279-F348DAC8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44" y="113312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37" t="10094" r="17753" b="4312"/>
          <a:stretch/>
        </p:blipFill>
        <p:spPr>
          <a:xfrm>
            <a:off x="483578" y="113312"/>
            <a:ext cx="5570936" cy="327534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783" t="10207" r="39518" b="12624"/>
          <a:stretch/>
        </p:blipFill>
        <p:spPr>
          <a:xfrm>
            <a:off x="6259034" y="113310"/>
            <a:ext cx="5715995" cy="567788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1884" t="17338" r="13333" b="6227"/>
          <a:stretch/>
        </p:blipFill>
        <p:spPr>
          <a:xfrm>
            <a:off x="483578" y="3567954"/>
            <a:ext cx="5558485" cy="310757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9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744A8FD-E9E5-4CA6-B138-B5FC97DC23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A2573CC-30EF-4D97-9A10-FE4CF1A06C4F}"/>
              </a:ext>
            </a:extLst>
          </p:cNvPr>
          <p:cNvSpPr/>
          <p:nvPr/>
        </p:nvSpPr>
        <p:spPr>
          <a:xfrm>
            <a:off x="63924" y="6466412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8">
            <a:extLst>
              <a:ext uri="{FF2B5EF4-FFF2-40B4-BE49-F238E27FC236}">
                <a16:creationId xmlns:a16="http://schemas.microsoft.com/office/drawing/2014/main" id="{7CEBEA11-F952-4DC3-9CFB-D52C8D88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788" y="6501363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F3092F-827E-4CBC-A503-AAA47FF4A8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7666652" y="107235"/>
            <a:ext cx="4313581" cy="3958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 descr="C:\Users\User\Desktop\Untitled Export\ааае22222222.jpg">
            <a:extLst>
              <a:ext uri="{FF2B5EF4-FFF2-40B4-BE49-F238E27FC236}">
                <a16:creationId xmlns:a16="http://schemas.microsoft.com/office/drawing/2014/main" id="{58E3339B-5ADC-488A-BF01-38663103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5637" y="138769"/>
            <a:ext cx="7255709" cy="385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D591CA-FFF2-4146-9B5E-47833BDF583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666652" y="4306011"/>
            <a:ext cx="4321087" cy="248039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D:\Премия Хрустальный компас_20.02.22\заявка 2\графика к заявке\2222222.png">
            <a:extLst>
              <a:ext uri="{FF2B5EF4-FFF2-40B4-BE49-F238E27FC236}">
                <a16:creationId xmlns:a16="http://schemas.microsoft.com/office/drawing/2014/main" id="{3632A301-DCA3-487A-98AB-D4C63EDB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58" y="423106"/>
            <a:ext cx="7742382" cy="634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5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C8AFE9-CBA3-4BF1-92E8-B66D7520C1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D637C2F-DC36-4690-9708-3C8D9D54C9AD}"/>
              </a:ext>
            </a:extLst>
          </p:cNvPr>
          <p:cNvSpPr/>
          <p:nvPr/>
        </p:nvSpPr>
        <p:spPr>
          <a:xfrm>
            <a:off x="90735" y="81148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омер слайда 8">
            <a:extLst>
              <a:ext uri="{FF2B5EF4-FFF2-40B4-BE49-F238E27FC236}">
                <a16:creationId xmlns:a16="http://schemas.microsoft.com/office/drawing/2014/main" id="{E75301A6-1C17-4C73-9435-4403FD5E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99" y="116099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User\Desktop\В главу 3 С.В. сонография\готовое\рис. 1. прил.3.1.jpg">
            <a:extLst>
              <a:ext uri="{FF2B5EF4-FFF2-40B4-BE49-F238E27FC236}">
                <a16:creationId xmlns:a16="http://schemas.microsoft.com/office/drawing/2014/main" id="{0F6AAB85-507D-4E0A-AA85-3E42CA6E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32" y="116098"/>
            <a:ext cx="11464564" cy="4180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D:\фото видео экспедиция Должанка июнь 21\Фотозарисовки экспедиции на Долгую_Хорошев\Панорамное фото_размыв дзендзика косы.jpg">
            <a:extLst>
              <a:ext uri="{FF2B5EF4-FFF2-40B4-BE49-F238E27FC236}">
                <a16:creationId xmlns:a16="http://schemas.microsoft.com/office/drawing/2014/main" id="{9F5EA00D-3D44-4DA0-826E-BAA75BBD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15738" y="4386254"/>
            <a:ext cx="6405070" cy="2445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1" descr="C:\Users\Администратор\Desktop\Insta360-font-b-One-b-font-X-Action-Camera-VR-font-b-360-b-font-Panoramic.jpg">
            <a:extLst>
              <a:ext uri="{FF2B5EF4-FFF2-40B4-BE49-F238E27FC236}">
                <a16:creationId xmlns:a16="http://schemas.microsoft.com/office/drawing/2014/main" id="{F5D4D9E6-C975-436A-9A53-98B66B985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185213" y="3561181"/>
            <a:ext cx="3604344" cy="3113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6" descr="F:\фото и видео архив работа\2019\подборка к репортажу Эксп РГО_ЮНЦ авг 19\2.jpg">
            <a:extLst>
              <a:ext uri="{FF2B5EF4-FFF2-40B4-BE49-F238E27FC236}">
                <a16:creationId xmlns:a16="http://schemas.microsoft.com/office/drawing/2014/main" id="{B065398B-919B-41C0-A6CC-AAAE0420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811" y="2722217"/>
            <a:ext cx="3163174" cy="3598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" descr="C:\Users\User\Documents\ше\mag\ВКР Юрий\выступление\Hero-image-3.png">
            <a:extLst>
              <a:ext uri="{FF2B5EF4-FFF2-40B4-BE49-F238E27FC236}">
                <a16:creationId xmlns:a16="http://schemas.microsoft.com/office/drawing/2014/main" id="{EF6C79F8-70EB-4242-AD61-106DEC47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9065" y="164184"/>
            <a:ext cx="2814411" cy="191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442E88-5E6B-4E55-AE88-8FD8963CA1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B560CF1-795B-4BF4-B3C3-92FAC7DFCC56}"/>
              </a:ext>
            </a:extLst>
          </p:cNvPr>
          <p:cNvSpPr/>
          <p:nvPr/>
        </p:nvSpPr>
        <p:spPr>
          <a:xfrm>
            <a:off x="11773185" y="28724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омер слайда 8">
            <a:extLst>
              <a:ext uri="{FF2B5EF4-FFF2-40B4-BE49-F238E27FC236}">
                <a16:creationId xmlns:a16="http://schemas.microsoft.com/office/drawing/2014/main" id="{63CA6DC3-1A7C-4474-A706-79EF0CAF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2049" y="63675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BE44337C-9B3E-4892-9BA4-CD85B4231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402" y="186430"/>
            <a:ext cx="10680668" cy="53484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C2B0051B-6386-46A3-A63F-4BACB43B1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81" y="5711922"/>
            <a:ext cx="11221821" cy="533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Основные способы проведения съемочных работ в панорамном формате: а) статичный способ на маршрутных точках; б) на пешем ходу; в) с моторных лодок; г) с автомобиля; д) с научного судна; e) с подводного плавсредства; ж) с надводного плавсредства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23356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442E88-5E6B-4E55-AE88-8FD8963CA1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B560CF1-795B-4BF4-B3C3-92FAC7DFCC56}"/>
              </a:ext>
            </a:extLst>
          </p:cNvPr>
          <p:cNvSpPr/>
          <p:nvPr/>
        </p:nvSpPr>
        <p:spPr>
          <a:xfrm>
            <a:off x="88208" y="6416718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омер слайда 8">
            <a:extLst>
              <a:ext uri="{FF2B5EF4-FFF2-40B4-BE49-F238E27FC236}">
                <a16:creationId xmlns:a16="http://schemas.microsoft.com/office/drawing/2014/main" id="{63CA6DC3-1A7C-4474-A706-79EF0CAF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72" y="6451669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149625C-8F95-4944-892E-D7C05F11C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906" y="6451669"/>
            <a:ext cx="1162078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Различные направления исследований ЮНЦ РАН с применением </a:t>
            </a:r>
            <a:r>
              <a:rPr lang="ru-RU" altLang="ru-RU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иммерсивной</a:t>
            </a:r>
            <a:r>
              <a:rPr lang="ru-RU" alt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технологии VR 360</a:t>
            </a:r>
            <a:r>
              <a:rPr lang="ru-RU" alt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alt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84333"/>
            <a:ext cx="6881446" cy="4413101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8" descr="C:\Users\User\Desktop\статья ГЗ РИНЦ в ДГТУ сент 2021\готовое после правок 06.09.21\Рис.2++ в статью ИТНО 2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327" y="139875"/>
            <a:ext cx="4680381" cy="3271722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26" y="3578567"/>
            <a:ext cx="4680381" cy="274214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0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442E88-5E6B-4E55-AE88-8FD8963CA1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B560CF1-795B-4BF4-B3C3-92FAC7DFCC56}"/>
              </a:ext>
            </a:extLst>
          </p:cNvPr>
          <p:cNvSpPr/>
          <p:nvPr/>
        </p:nvSpPr>
        <p:spPr>
          <a:xfrm>
            <a:off x="11773185" y="28724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омер слайда 8">
            <a:extLst>
              <a:ext uri="{FF2B5EF4-FFF2-40B4-BE49-F238E27FC236}">
                <a16:creationId xmlns:a16="http://schemas.microsoft.com/office/drawing/2014/main" id="{63CA6DC3-1A7C-4474-A706-79EF0CAF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2049" y="63675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149625C-8F95-4944-892E-D7C05F11C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6785"/>
            <a:ext cx="794824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технологии VR 360° для осуществления археологических исследований и при изучении состояния объектов культурного наследия: (а) исследование </a:t>
            </a:r>
            <a:r>
              <a:rPr lang="ru-RU" alt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подкурганного</a:t>
            </a:r>
            <a:r>
              <a:rPr lang="ru-RU" alt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дромоса в Азовском районе Ростовской области; (b) обследование подземных сооружений городища античного времени «Зенонов Херсонес» (Республика Крым), подверженных угрозе абразионного разрушения</a:t>
            </a:r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42BD1949-1E5D-4973-9416-F59116E25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90524"/>
            <a:ext cx="7893425" cy="464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E97EC0-597E-4D89-9AE0-A19ECE9CB10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478" y="2294792"/>
            <a:ext cx="3715784" cy="4117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567BB3-905D-4118-95B0-3E162CB3F9A2}"/>
              </a:ext>
            </a:extLst>
          </p:cNvPr>
          <p:cNvSpPr txBox="1"/>
          <p:nvPr/>
        </p:nvSpPr>
        <p:spPr>
          <a:xfrm>
            <a:off x="8282478" y="366151"/>
            <a:ext cx="39095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Скрин-кадры панорамной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видеоретроспективы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иллюстрирующей годовую динамику абразионного разрушения аварийного участка берега и расположенных в его пределах объектов рекреационного назначения в с. Петрушино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Неклиновского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10257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442E88-5E6B-4E55-AE88-8FD8963CA1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B560CF1-795B-4BF4-B3C3-92FAC7DFCC56}"/>
              </a:ext>
            </a:extLst>
          </p:cNvPr>
          <p:cNvSpPr/>
          <p:nvPr/>
        </p:nvSpPr>
        <p:spPr>
          <a:xfrm>
            <a:off x="11773185" y="28724"/>
            <a:ext cx="334562" cy="315413"/>
          </a:xfrm>
          <a:prstGeom prst="ellipse">
            <a:avLst/>
          </a:prstGeom>
          <a:solidFill>
            <a:srgbClr val="C2E3FF"/>
          </a:solidFill>
          <a:ln w="19050">
            <a:solidFill>
              <a:srgbClr val="082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омер слайда 8">
            <a:extLst>
              <a:ext uri="{FF2B5EF4-FFF2-40B4-BE49-F238E27FC236}">
                <a16:creationId xmlns:a16="http://schemas.microsoft.com/office/drawing/2014/main" id="{63CA6DC3-1A7C-4474-A706-79EF0CAF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2049" y="63675"/>
            <a:ext cx="345698" cy="267525"/>
          </a:xfrm>
        </p:spPr>
        <p:txBody>
          <a:bodyPr/>
          <a:lstStyle/>
          <a:p>
            <a:pPr algn="ctr"/>
            <a:fld id="{42983BD1-12C8-4A40-B12E-4EE30BDE4448}" type="slidenum">
              <a:rPr lang="ru-RU" sz="1600" b="1" smtClean="0">
                <a:solidFill>
                  <a:srgbClr val="082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sz="1600" b="1" dirty="0">
              <a:solidFill>
                <a:srgbClr val="082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2FAB8A-5D09-466E-A72B-89E060FC0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6901269" y="76200"/>
            <a:ext cx="4413760" cy="1985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866F43-73EE-421A-BB8D-4B516D21ABCA}"/>
              </a:ext>
            </a:extLst>
          </p:cNvPr>
          <p:cNvSpPr/>
          <p:nvPr/>
        </p:nvSpPr>
        <p:spPr>
          <a:xfrm>
            <a:off x="1413034" y="4297363"/>
            <a:ext cx="996950" cy="96043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E3D404-2CAE-4451-85A2-FE942FBF37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3564168" y="1678519"/>
            <a:ext cx="2729919" cy="233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1181AA-BCE0-4AC5-B8A2-CC19130846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274695" y="95954"/>
            <a:ext cx="4113213" cy="194627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8478E4-4C03-44CC-8D5F-22E78A6ED0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/>
        </p:blipFill>
        <p:spPr>
          <a:xfrm>
            <a:off x="940410" y="1678519"/>
            <a:ext cx="2425700" cy="2409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ABF2A7-5EB7-4CDF-9E37-A8256E38DC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>
          <a:xfrm>
            <a:off x="6889079" y="3912509"/>
            <a:ext cx="44196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CFC296-8409-4629-9DB2-F4283BBCD82B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901779" y="2149475"/>
            <a:ext cx="2425700" cy="16129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18AC134F-33BD-4403-B25A-2118651E0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16" y="1514316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bg1"/>
                </a:solidFill>
              </a:rPr>
              <a:t>(а)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7BD315-BC6D-4019-80E1-6630A88B4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379" y="1577975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(б)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BA1AFD-C5D3-489D-9E4C-1F143FD973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/>
          <a:srcRect/>
          <a:stretch/>
        </p:blipFill>
        <p:spPr>
          <a:xfrm>
            <a:off x="381740" y="4109770"/>
            <a:ext cx="5956916" cy="2103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F35FF59E-CF4C-4C22-A45F-AEE2C45FD97C}"/>
              </a:ext>
            </a:extLst>
          </p:cNvPr>
          <p:cNvSpPr/>
          <p:nvPr/>
        </p:nvSpPr>
        <p:spPr>
          <a:xfrm>
            <a:off x="9022679" y="762000"/>
            <a:ext cx="533400" cy="522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8A39AAA-D5B6-4905-8714-3A128C1231B6}"/>
              </a:ext>
            </a:extLst>
          </p:cNvPr>
          <p:cNvCxnSpPr>
            <a:cxnSpLocks/>
            <a:stCxn id="21" idx="3"/>
          </p:cNvCxnSpPr>
          <p:nvPr/>
        </p:nvCxnSpPr>
        <p:spPr>
          <a:xfrm flipH="1">
            <a:off x="8260679" y="1208088"/>
            <a:ext cx="839788" cy="1230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36E07A-346B-482A-987E-E8EAC379C6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/>
          <a:srcRect/>
          <a:stretch/>
        </p:blipFill>
        <p:spPr>
          <a:xfrm>
            <a:off x="9484642" y="2149475"/>
            <a:ext cx="1830387" cy="16129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98F8D4F7-FD1E-4404-90E0-CF4683D99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89" y="6306920"/>
            <a:ext cx="11221821" cy="533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defRPr/>
            </a:pPr>
            <a:r>
              <a:rPr lang="ru-RU" altLang="ru-RU" sz="1400" b="1" dirty="0"/>
              <a:t>Применение формата VR 360° для выявления фактов отрицательного антропогенного воздействия на окружающую среду (а) и объекты культурного наследия (б)</a:t>
            </a:r>
          </a:p>
        </p:txBody>
      </p:sp>
    </p:spTree>
    <p:extLst>
      <p:ext uri="{BB962C8B-B14F-4D97-AF65-F5344CB8AC3E}">
        <p14:creationId xmlns:p14="http://schemas.microsoft.com/office/powerpoint/2010/main" val="13355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17877</TotalTime>
  <Words>670</Words>
  <Application>Microsoft Office PowerPoint</Application>
  <PresentationFormat>Широкоэкранный</PresentationFormat>
  <Paragraphs>85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Garamond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SV_Berdnikov</dc:creator>
  <cp:lastModifiedBy>олег</cp:lastModifiedBy>
  <cp:revision>559</cp:revision>
  <dcterms:created xsi:type="dcterms:W3CDTF">2022-02-09T08:41:41Z</dcterms:created>
  <dcterms:modified xsi:type="dcterms:W3CDTF">2025-11-27T05:47:50Z</dcterms:modified>
</cp:coreProperties>
</file>